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261" r:id="rId6"/>
    <p:sldId id="270" r:id="rId7"/>
    <p:sldId id="268" r:id="rId8"/>
    <p:sldId id="262" r:id="rId9"/>
    <p:sldId id="267" r:id="rId10"/>
    <p:sldId id="269" r:id="rId11"/>
    <p:sldId id="275" r:id="rId12"/>
    <p:sldId id="272" r:id="rId13"/>
    <p:sldId id="259" r:id="rId14"/>
    <p:sldId id="274" r:id="rId15"/>
    <p:sldId id="273" r:id="rId16"/>
    <p:sldId id="264" r:id="rId17"/>
    <p:sldId id="442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nie Groenewald" initials="HG" lastIdx="1" clrIdx="0">
    <p:extLst>
      <p:ext uri="{19B8F6BF-5375-455C-9EA6-DF929625EA0E}">
        <p15:presenceInfo xmlns:p15="http://schemas.microsoft.com/office/powerpoint/2012/main" userId="Hennie Groenewald" providerId="None"/>
      </p:ext>
    </p:extLst>
  </p:cmAuthor>
  <p:cmAuthor id="2" name="Jhill Johns" initials="JJ" lastIdx="2" clrIdx="1">
    <p:extLst>
      <p:ext uri="{19B8F6BF-5375-455C-9EA6-DF929625EA0E}">
        <p15:presenceInfo xmlns:p15="http://schemas.microsoft.com/office/powerpoint/2012/main" userId="Jhill Joh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E19"/>
    <a:srgbClr val="C7D142"/>
    <a:srgbClr val="47464B"/>
    <a:srgbClr val="4F5054"/>
    <a:srgbClr val="515055"/>
    <a:srgbClr val="46464A"/>
    <a:srgbClr val="505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13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B7A65-B753-4BCF-A7B5-9E725646F635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0C10-C9CE-40EA-B98E-B6B9E6B545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4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Potential NOT SOLUTION. Solution is often interpreted as final i.e. a decision was made. Potential is not final... this often collapses a myriad of misperceptions around governance of bio-innovations.</a:t>
            </a:r>
          </a:p>
          <a:p>
            <a:r>
              <a:rPr lang="en-ZA" dirty="0"/>
              <a:t>Storyboard captures important bio concepts. It enables both broad and targeted conversations, depending on consumer interest.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10C10-C9CE-40EA-B98E-B6B9E6B545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61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The deficit model of science communication (educate and people will realise they are wrong) does NOT work! They must 1</a:t>
            </a:r>
            <a:r>
              <a:rPr lang="en-ZA" baseline="30000" dirty="0"/>
              <a:t>st</a:t>
            </a:r>
            <a:r>
              <a:rPr lang="en-ZA" baseline="0" dirty="0"/>
              <a:t> trust you before they will listen to you. </a:t>
            </a:r>
            <a:r>
              <a:rPr lang="en-ZA" dirty="0"/>
              <a:t>Trust = credibility + motivation to be truthful + warmth. It therefore matters HOW you communicate.</a:t>
            </a:r>
          </a:p>
          <a:p>
            <a:r>
              <a:rPr lang="en-ZA" dirty="0"/>
              <a:t>Why first – human interest/significance, then only how &amp; what. Mention data from UK – genome editing acceptance varies based on application (not as a principle). Not only diversity </a:t>
            </a:r>
            <a:r>
              <a:rPr lang="en-ZA" dirty="0" err="1"/>
              <a:t>ito</a:t>
            </a:r>
            <a:r>
              <a:rPr lang="en-ZA" dirty="0"/>
              <a:t> technical expertise,</a:t>
            </a:r>
            <a:r>
              <a:rPr lang="en-ZA" baseline="0" dirty="0"/>
              <a:t> but also value systems – people rather listen to people they can identify with (same tribe). </a:t>
            </a:r>
            <a:r>
              <a:rPr lang="en-ZA" dirty="0"/>
              <a:t>Success (experienced benefit) is the best way to communicate! Compare GM food with rDNA</a:t>
            </a:r>
            <a:r>
              <a:rPr lang="en-ZA" baseline="0" dirty="0"/>
              <a:t> medicines – </a:t>
            </a:r>
            <a:r>
              <a:rPr lang="en-ZA" baseline="0" dirty="0" err="1"/>
              <a:t>pto</a:t>
            </a:r>
            <a:r>
              <a:rPr lang="en-ZA" baseline="0" dirty="0"/>
              <a:t>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C9E33-8C5D-4E52-9CE4-1028E8732E52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724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1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9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8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7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5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4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5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8674-EA40-431D-BCEC-BD19F0E16EC3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2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8674-EA40-431D-BCEC-BD19F0E16EC3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6ADE-E430-4CF4-B4D7-5758AB7824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XLWPOiqxc&amp;t=4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59013"/>
            <a:ext cx="9144000" cy="113823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BIOSAFETY COMMUNICATION &amp; ENGAGEMENT IN SOUTH AFRICA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43000" y="3775862"/>
            <a:ext cx="6858000" cy="528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/>
              <a:t>Hennie Groenewald (PhD) &amp; Jhill Johns</a:t>
            </a:r>
          </a:p>
        </p:txBody>
      </p:sp>
      <p:pic>
        <p:nvPicPr>
          <p:cNvPr id="5" name="Picture 2" descr="8F1FD924-48F9-48B4-BF59-CC92A5D9E686@local">
            <a:extLst>
              <a:ext uri="{FF2B5EF4-FFF2-40B4-BE49-F238E27FC236}">
                <a16:creationId xmlns:a16="http://schemas.microsoft.com/office/drawing/2014/main" id="{0D9F9ED3-36C0-4067-BA27-DD1A8180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4400" y="429490"/>
            <a:ext cx="4855201" cy="109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77F47A-0B14-4EFA-80AE-2275B75BCFD8}"/>
              </a:ext>
            </a:extLst>
          </p:cNvPr>
          <p:cNvSpPr txBox="1"/>
          <p:nvPr/>
        </p:nvSpPr>
        <p:spPr>
          <a:xfrm>
            <a:off x="990400" y="4178322"/>
            <a:ext cx="7163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FAO food biotech communications toolkit development meeting, Online – 12 June 2020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565F96C-533E-470D-BBC4-6C5F099D3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2603" y="5388656"/>
            <a:ext cx="2041324" cy="11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4120DB-E7F5-40A0-B624-F314433551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9"/>
              </a:clrFrom>
              <a:clrTo>
                <a:srgbClr val="FF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3" y="5388656"/>
            <a:ext cx="3529021" cy="113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75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6700" cy="6127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Example 2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81E3B-7E5D-4380-A376-90714A2C2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4" y="612775"/>
            <a:ext cx="8698832" cy="6141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BD2CC4-6937-465F-96D0-57EDEC319CED}"/>
              </a:ext>
            </a:extLst>
          </p:cNvPr>
          <p:cNvSpPr txBox="1"/>
          <p:nvPr/>
        </p:nvSpPr>
        <p:spPr>
          <a:xfrm>
            <a:off x="8829535" y="6567281"/>
            <a:ext cx="314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39B552-5D86-4B5A-92F5-EA7B4057CAE1}" type="slidenum">
              <a:rPr lang="en-ZA" sz="90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fld>
            <a:endParaRPr lang="en-Z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2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A57C0-3B6F-4068-AA32-1F6231B14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8" y="895954"/>
            <a:ext cx="7621064" cy="57157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EDB86F5-8B0B-4792-B7AD-7F59A4D70A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88670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b="1" dirty="0"/>
              <a:t>Example 3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E9AEB-AC36-4E01-9EEE-225639323623}"/>
              </a:ext>
            </a:extLst>
          </p:cNvPr>
          <p:cNvSpPr txBox="1"/>
          <p:nvPr/>
        </p:nvSpPr>
        <p:spPr>
          <a:xfrm>
            <a:off x="8829535" y="6567281"/>
            <a:ext cx="314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39B552-5D86-4B5A-92F5-EA7B4057CAE1}" type="slidenum">
              <a:rPr lang="en-ZA" sz="900">
                <a:solidFill>
                  <a:schemeClr val="tx1">
                    <a:lumMod val="65000"/>
                    <a:lumOff val="35000"/>
                  </a:schemeClr>
                </a:solidFill>
              </a:rPr>
              <a:t>11</a:t>
            </a:fld>
            <a:endParaRPr lang="en-Z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6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6700" cy="6127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Example 4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4A126-728E-48FA-A785-FB9E6F8B4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792"/>
            <a:ext cx="9144000" cy="5060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955C0A-3B78-48EC-A8AB-8767045A6553}"/>
              </a:ext>
            </a:extLst>
          </p:cNvPr>
          <p:cNvSpPr txBox="1"/>
          <p:nvPr/>
        </p:nvSpPr>
        <p:spPr>
          <a:xfrm>
            <a:off x="3657602" y="6245224"/>
            <a:ext cx="543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hlinkClick r:id="rId3"/>
              </a:rPr>
              <a:t>https://www.youtube.com/watch?v=TiXLWPOiqxc&amp;t=4s</a:t>
            </a:r>
            <a:endParaRPr lang="en-ZA" dirty="0"/>
          </a:p>
        </p:txBody>
      </p:sp>
      <p:pic>
        <p:nvPicPr>
          <p:cNvPr id="6" name="Picture 6" descr="Related image">
            <a:extLst>
              <a:ext uri="{FF2B5EF4-FFF2-40B4-BE49-F238E27FC236}">
                <a16:creationId xmlns:a16="http://schemas.microsoft.com/office/drawing/2014/main" id="{0C3C1CEC-0500-4AA2-8736-2631A11CC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18" y="6147384"/>
            <a:ext cx="649184" cy="56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EDD822-8EEF-4294-B04C-DCFFE894F8A7}"/>
              </a:ext>
            </a:extLst>
          </p:cNvPr>
          <p:cNvSpPr txBox="1"/>
          <p:nvPr/>
        </p:nvSpPr>
        <p:spPr>
          <a:xfrm>
            <a:off x="2695236" y="898792"/>
            <a:ext cx="3753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b="1" dirty="0">
                <a:solidFill>
                  <a:srgbClr val="6D6E19"/>
                </a:solidFill>
              </a:rPr>
              <a:t>GMOs &amp; Biosafety in South Africa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0FA97-78C6-409E-B544-57BCB9426614}"/>
              </a:ext>
            </a:extLst>
          </p:cNvPr>
          <p:cNvSpPr txBox="1"/>
          <p:nvPr/>
        </p:nvSpPr>
        <p:spPr>
          <a:xfrm>
            <a:off x="8829535" y="6567281"/>
            <a:ext cx="314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39B552-5D86-4B5A-92F5-EA7B4057CAE1}" type="slidenum">
              <a:rPr lang="en-ZA" sz="900">
                <a:solidFill>
                  <a:schemeClr val="tx1">
                    <a:lumMod val="65000"/>
                    <a:lumOff val="35000"/>
                  </a:schemeClr>
                </a:solidFill>
              </a:rPr>
              <a:t>12</a:t>
            </a:fld>
            <a:endParaRPr lang="en-Z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5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6700" cy="6810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Essential elements for the toolkit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9144000" cy="57979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cs typeface="Calibri"/>
              </a:rPr>
              <a:t>Key messages</a:t>
            </a:r>
          </a:p>
          <a:p>
            <a:pPr marL="457200">
              <a:buFontTx/>
              <a:buChar char="-"/>
            </a:pP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Note: messages should always be context specific</a:t>
            </a:r>
          </a:p>
          <a:p>
            <a:pPr marL="457200">
              <a:buFontTx/>
              <a:buChar char="-"/>
            </a:pPr>
            <a:r>
              <a:rPr lang="en-GB" sz="2400" dirty="0">
                <a:cs typeface="Calibri"/>
              </a:rPr>
              <a:t>Messages that inform and instil confidence in the </a:t>
            </a:r>
            <a:r>
              <a:rPr lang="en-GB" sz="2400" u="sng" dirty="0">
                <a:cs typeface="Calibri"/>
              </a:rPr>
              <a:t>governance framework</a:t>
            </a:r>
          </a:p>
          <a:p>
            <a:pPr marL="457200">
              <a:buFontTx/>
              <a:buChar char="-"/>
            </a:pPr>
            <a:r>
              <a:rPr lang="en-GB" sz="2400" dirty="0">
                <a:cs typeface="Calibri"/>
              </a:rPr>
              <a:t>Messages that emphasise the </a:t>
            </a:r>
            <a:r>
              <a:rPr lang="en-GB" sz="2400" u="sng" dirty="0">
                <a:cs typeface="Calibri"/>
              </a:rPr>
              <a:t>value</a:t>
            </a:r>
            <a:r>
              <a:rPr lang="en-GB" sz="2400" dirty="0">
                <a:cs typeface="Calibri"/>
              </a:rPr>
              <a:t> of biotech foods</a:t>
            </a:r>
          </a:p>
          <a:p>
            <a:pPr marL="457200">
              <a:buFontTx/>
              <a:buChar char="-"/>
            </a:pPr>
            <a:endParaRPr lang="en-GB" sz="2400" dirty="0">
              <a:cs typeface="Calibri"/>
            </a:endParaRPr>
          </a:p>
          <a:p>
            <a:r>
              <a:rPr lang="en-GB" dirty="0">
                <a:cs typeface="Calibri"/>
              </a:rPr>
              <a:t>Recommendations</a:t>
            </a:r>
          </a:p>
          <a:p>
            <a:pPr marL="457200">
              <a:buFontTx/>
              <a:buChar char="-"/>
            </a:pPr>
            <a:r>
              <a:rPr lang="en-GB" sz="2400" b="1" dirty="0">
                <a:cs typeface="Calibri"/>
              </a:rPr>
              <a:t>Conceptual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2000" dirty="0" err="1">
                <a:cs typeface="Calibri"/>
              </a:rPr>
              <a:t>p.t.o.</a:t>
            </a:r>
            <a:endParaRPr lang="en-GB" sz="2000" dirty="0">
              <a:cs typeface="Calibri"/>
            </a:endParaRPr>
          </a:p>
          <a:p>
            <a:pPr marL="457200">
              <a:buFontTx/>
              <a:buChar char="-"/>
            </a:pPr>
            <a:r>
              <a:rPr lang="en-GB" sz="2400" b="1" dirty="0">
                <a:cs typeface="Calibri"/>
              </a:rPr>
              <a:t>Practical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cs typeface="Calibri"/>
              </a:rPr>
              <a:t>Simplicity: simple appropriate language to convey concepts &amp; principles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cs typeface="Calibri"/>
              </a:rPr>
              <a:t>Visual: use images to illustrate concepts/context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cs typeface="Calibri"/>
              </a:rPr>
              <a:t>Familiarity: analogies (est. starting point/common ground)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GB" sz="2000" dirty="0">
                <a:cs typeface="Calibri"/>
              </a:rPr>
              <a:t>Storyboards: to frame/capture and facilitate dialogue, enquiry and engagement</a:t>
            </a:r>
          </a:p>
          <a:p>
            <a:pPr indent="0">
              <a:buNone/>
            </a:pPr>
            <a:endParaRPr lang="en-GB" sz="24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083026-F6A4-49DF-94DC-2FC2CC017F87}"/>
              </a:ext>
            </a:extLst>
          </p:cNvPr>
          <p:cNvSpPr txBox="1"/>
          <p:nvPr/>
        </p:nvSpPr>
        <p:spPr>
          <a:xfrm>
            <a:off x="8829535" y="6567281"/>
            <a:ext cx="314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39B552-5D86-4B5A-92F5-EA7B4057CAE1}" type="slidenum">
              <a:rPr lang="en-ZA" sz="90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fld>
            <a:endParaRPr lang="en-Z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39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www.melaniekross.com/wp-content/uploads/2014/09/successful-people-communicate-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" r="8674" b="263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3336" y="3704959"/>
            <a:ext cx="450521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ZA" sz="3000" dirty="0"/>
              <a:t>TRUST &gt; knowledge </a:t>
            </a:r>
          </a:p>
          <a:p>
            <a:pPr marL="266700" indent="-2667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ZA" sz="3000" dirty="0"/>
              <a:t>Start with WHY</a:t>
            </a:r>
          </a:p>
          <a:p>
            <a:pPr marL="266700" indent="-2667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ZA" sz="3000" dirty="0"/>
              <a:t>Get diverse allies to vouch for sound information</a:t>
            </a:r>
          </a:p>
          <a:p>
            <a:pPr marL="266700" indent="-2667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ZA" sz="3000" dirty="0"/>
              <a:t>Seeing is believing!</a:t>
            </a:r>
            <a:endParaRPr lang="en-GB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634731" y="59887"/>
            <a:ext cx="822872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4050" dirty="0">
                <a:latin typeface="Arial Rounded MT Bold" panose="020F0704030504030204" pitchFamily="34" charset="0"/>
              </a:rPr>
              <a:t>How to communicate effectively</a:t>
            </a:r>
            <a:endParaRPr lang="en-GB" sz="4050" dirty="0">
              <a:latin typeface="Arial Rounded MT Bold" panose="020F07040305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FC834E-770A-442D-949C-FBD5DE83C697}"/>
              </a:ext>
            </a:extLst>
          </p:cNvPr>
          <p:cNvGrpSpPr/>
          <p:nvPr/>
        </p:nvGrpSpPr>
        <p:grpSpPr>
          <a:xfrm>
            <a:off x="21322" y="6567281"/>
            <a:ext cx="9122678" cy="230832"/>
            <a:chOff x="21322" y="6567281"/>
            <a:chExt cx="9122678" cy="230832"/>
          </a:xfrm>
        </p:grpSpPr>
        <p:sp>
          <p:nvSpPr>
            <p:cNvPr id="5" name="TextBox 4"/>
            <p:cNvSpPr txBox="1"/>
            <p:nvPr/>
          </p:nvSpPr>
          <p:spPr>
            <a:xfrm>
              <a:off x="8829535" y="6567281"/>
              <a:ext cx="3144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7939B552-5D86-4B5A-92F5-EA7B4057CAE1}" type="slidenum">
                <a:rPr lang="en-ZA" sz="9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14</a:t>
              </a:fld>
              <a:endParaRPr lang="en-ZA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22" y="6590364"/>
              <a:ext cx="83227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© Biosafety SA</a:t>
              </a:r>
              <a:endParaRPr lang="en-GB" sz="7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39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2326E6-0DA2-40CE-91D2-EC38B46B2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94" r="294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BC0A6-E32D-4A28-B2F6-E15FB1833F80}"/>
              </a:ext>
            </a:extLst>
          </p:cNvPr>
          <p:cNvSpPr txBox="1"/>
          <p:nvPr/>
        </p:nvSpPr>
        <p:spPr>
          <a:xfrm>
            <a:off x="4932947" y="1269874"/>
            <a:ext cx="4001485" cy="7517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ZA" sz="6000" b="1" dirty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 you!</a:t>
            </a:r>
            <a:endParaRPr lang="en-GB" sz="60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EAB4E-345C-492E-9410-C752E8B39F50}"/>
              </a:ext>
            </a:extLst>
          </p:cNvPr>
          <p:cNvSpPr txBox="1"/>
          <p:nvPr/>
        </p:nvSpPr>
        <p:spPr>
          <a:xfrm>
            <a:off x="1720516" y="5562842"/>
            <a:ext cx="57029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Hennie Groenewald 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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hennie@biosafety.org.za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ABD289-9A3A-4F66-BF6C-8E00605D74F9}"/>
              </a:ext>
            </a:extLst>
          </p:cNvPr>
          <p:cNvGrpSpPr/>
          <p:nvPr/>
        </p:nvGrpSpPr>
        <p:grpSpPr>
          <a:xfrm>
            <a:off x="3465499" y="6154147"/>
            <a:ext cx="2213002" cy="592346"/>
            <a:chOff x="9898293" y="6238358"/>
            <a:chExt cx="2213002" cy="592346"/>
          </a:xfrm>
        </p:grpSpPr>
        <p:pic>
          <p:nvPicPr>
            <p:cNvPr id="6" name="Picture 6" descr="Image result for twitter logo round png">
              <a:extLst>
                <a:ext uri="{FF2B5EF4-FFF2-40B4-BE49-F238E27FC236}">
                  <a16:creationId xmlns:a16="http://schemas.microsoft.com/office/drawing/2014/main" id="{6431335F-E77E-4B28-8E97-490461952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7579" y="6296707"/>
              <a:ext cx="475648" cy="475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Image result for facebook logo round png">
              <a:extLst>
                <a:ext uri="{FF2B5EF4-FFF2-40B4-BE49-F238E27FC236}">
                  <a16:creationId xmlns:a16="http://schemas.microsoft.com/office/drawing/2014/main" id="{9291BAB5-E2D3-4A74-9A0E-FB51459EA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5037" y="6238358"/>
              <a:ext cx="680591" cy="59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Related image">
              <a:extLst>
                <a:ext uri="{FF2B5EF4-FFF2-40B4-BE49-F238E27FC236}">
                  <a16:creationId xmlns:a16="http://schemas.microsoft.com/office/drawing/2014/main" id="{4820EE9B-C6D0-424A-A9A6-63145CF6C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2111" y="6252026"/>
              <a:ext cx="649184" cy="565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Related image">
              <a:extLst>
                <a:ext uri="{FF2B5EF4-FFF2-40B4-BE49-F238E27FC236}">
                  <a16:creationId xmlns:a16="http://schemas.microsoft.com/office/drawing/2014/main" id="{2A1FE2C0-2FBC-4D04-975D-834C99476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8293" y="6306349"/>
              <a:ext cx="456364" cy="45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DA62A64-A7BE-495D-BF15-49D994D8EACF}"/>
              </a:ext>
            </a:extLst>
          </p:cNvPr>
          <p:cNvSpPr txBox="1"/>
          <p:nvPr/>
        </p:nvSpPr>
        <p:spPr>
          <a:xfrm>
            <a:off x="2677581" y="5183289"/>
            <a:ext cx="37888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Jhill Johns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</a:t>
            </a: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jhill@biosafety.org.za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85AEC-2485-4C01-9512-5743FBFE6891}"/>
              </a:ext>
            </a:extLst>
          </p:cNvPr>
          <p:cNvSpPr txBox="1"/>
          <p:nvPr/>
        </p:nvSpPr>
        <p:spPr>
          <a:xfrm>
            <a:off x="6575358" y="6430322"/>
            <a:ext cx="2566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www.biosafety.org.za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62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6700" cy="6810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Challenges</a:t>
            </a:r>
            <a:endParaRPr lang="en-US" b="1" strike="sngStrike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9144000" cy="1995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General audience indifference </a:t>
            </a:r>
            <a:r>
              <a:rPr lang="en-GB" sz="2000" dirty="0"/>
              <a:t>(but within a context of </a:t>
            </a:r>
            <a:r>
              <a:rPr lang="en-GB" sz="2000" dirty="0" err="1"/>
              <a:t>echophilosophy</a:t>
            </a:r>
            <a:r>
              <a:rPr lang="en-GB" sz="2000" dirty="0"/>
              <a:t> communication vehemence)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Societal/audience diversity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Identifying the most relevant (context-specific) messages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BD4E4C-0159-411F-A02B-2EDB1BBF2F42}"/>
              </a:ext>
            </a:extLst>
          </p:cNvPr>
          <p:cNvGrpSpPr/>
          <p:nvPr/>
        </p:nvGrpSpPr>
        <p:grpSpPr>
          <a:xfrm>
            <a:off x="3669632" y="2971800"/>
            <a:ext cx="5474368" cy="3886200"/>
            <a:chOff x="3685874" y="3004336"/>
            <a:chExt cx="5458126" cy="38536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EEBEA1-85C4-4B94-AB1D-BE9535EA3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85874" y="3004336"/>
              <a:ext cx="5458126" cy="385366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26CF52-F565-43D4-889B-995BF66CCEFA}"/>
                </a:ext>
              </a:extLst>
            </p:cNvPr>
            <p:cNvSpPr/>
            <p:nvPr/>
          </p:nvSpPr>
          <p:spPr>
            <a:xfrm>
              <a:off x="3804085" y="3028400"/>
              <a:ext cx="5221705" cy="304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6D6E19"/>
                  </a:solidFill>
                </a:rPr>
                <a:t>South Africans’ self-proclaimed knowledge of “biotechnology”</a:t>
              </a:r>
              <a:endParaRPr lang="en-ZA" sz="1400" dirty="0">
                <a:solidFill>
                  <a:srgbClr val="6D6E19"/>
                </a:solidFill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5A9A61-41CB-4671-94B7-76921E515362}"/>
              </a:ext>
            </a:extLst>
          </p:cNvPr>
          <p:cNvSpPr txBox="1">
            <a:spLocks/>
          </p:cNvSpPr>
          <p:nvPr/>
        </p:nvSpPr>
        <p:spPr>
          <a:xfrm>
            <a:off x="0" y="3020786"/>
            <a:ext cx="3934326" cy="2892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Technical nature of the topic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Communication ownership, commitment &amp; capacity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8B41D-797D-48FC-BD08-A3FFE82C4B49}"/>
              </a:ext>
            </a:extLst>
          </p:cNvPr>
          <p:cNvSpPr txBox="1"/>
          <p:nvPr/>
        </p:nvSpPr>
        <p:spPr>
          <a:xfrm>
            <a:off x="8829535" y="6567281"/>
            <a:ext cx="314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39B552-5D86-4B5A-92F5-EA7B4057CAE1}" type="slidenum">
              <a:rPr lang="en-ZA" sz="90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fld>
            <a:endParaRPr lang="en-Z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8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F80C756-5741-4116-B83E-A73C2AABCC3C}"/>
              </a:ext>
            </a:extLst>
          </p:cNvPr>
          <p:cNvSpPr/>
          <p:nvPr/>
        </p:nvSpPr>
        <p:spPr>
          <a:xfrm>
            <a:off x="0" y="0"/>
            <a:ext cx="9144000" cy="1423818"/>
          </a:xfrm>
          <a:prstGeom prst="rect">
            <a:avLst/>
          </a:prstGeom>
          <a:gradFill flip="none" rotWithShape="1">
            <a:gsLst>
              <a:gs pos="0">
                <a:srgbClr val="515055"/>
              </a:gs>
              <a:gs pos="50000">
                <a:srgbClr val="4F5054"/>
              </a:gs>
              <a:gs pos="100000">
                <a:srgbClr val="47464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2" descr="Image result for egg in a vice">
            <a:extLst>
              <a:ext uri="{FF2B5EF4-FFF2-40B4-BE49-F238E27FC236}">
                <a16:creationId xmlns:a16="http://schemas.microsoft.com/office/drawing/2014/main" id="{54BA5AB7-CB31-475B-B517-1BA0271A4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" b="10735"/>
          <a:stretch/>
        </p:blipFill>
        <p:spPr bwMode="auto">
          <a:xfrm>
            <a:off x="-10215" y="1379486"/>
            <a:ext cx="9144000" cy="547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7DD9192-D914-4C61-9334-260D8CEEF3F6}"/>
              </a:ext>
            </a:extLst>
          </p:cNvPr>
          <p:cNvGrpSpPr/>
          <p:nvPr/>
        </p:nvGrpSpPr>
        <p:grpSpPr>
          <a:xfrm>
            <a:off x="2396811" y="3904514"/>
            <a:ext cx="1748105" cy="782880"/>
            <a:chOff x="2396811" y="3904514"/>
            <a:chExt cx="1748105" cy="7828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8C51FD-0F07-410A-9341-1C2C7C0EA968}"/>
                </a:ext>
              </a:extLst>
            </p:cNvPr>
            <p:cNvSpPr txBox="1"/>
            <p:nvPr/>
          </p:nvSpPr>
          <p:spPr>
            <a:xfrm>
              <a:off x="2396811" y="3904514"/>
              <a:ext cx="1048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GM-f</a:t>
              </a:r>
              <a:endPara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2D52CB-17C5-438E-9742-7098CC88A81B}"/>
                </a:ext>
              </a:extLst>
            </p:cNvPr>
            <p:cNvSpPr txBox="1"/>
            <p:nvPr/>
          </p:nvSpPr>
          <p:spPr>
            <a:xfrm rot="1333043">
              <a:off x="3498585" y="4041063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anose="020B0606020202030204" pitchFamily="34" charset="0"/>
                </a:rPr>
                <a:t>od</a:t>
              </a:r>
              <a:endParaRPr lang="en-GB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E62352E-4961-4998-B8A4-5883C38DE3E4}"/>
              </a:ext>
            </a:extLst>
          </p:cNvPr>
          <p:cNvSpPr txBox="1"/>
          <p:nvPr/>
        </p:nvSpPr>
        <p:spPr>
          <a:xfrm>
            <a:off x="649037" y="86142"/>
            <a:ext cx="5920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GM-food has become one of the defining battlegrounds of the perpetual conflict between two contrasting value systems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9C71AE-441A-42C8-9E95-C2CBD686341F}"/>
              </a:ext>
            </a:extLst>
          </p:cNvPr>
          <p:cNvSpPr txBox="1"/>
          <p:nvPr/>
        </p:nvSpPr>
        <p:spPr>
          <a:xfrm>
            <a:off x="9634553" y="6373093"/>
            <a:ext cx="39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39B552-5D86-4B5A-92F5-EA7B4057CAE1}" type="slidenum">
              <a:rPr lang="en-ZA" sz="1200">
                <a:solidFill>
                  <a:schemeClr val="bg1"/>
                </a:solidFill>
              </a:rPr>
              <a:t>3</a:t>
            </a:fld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05C428C-D554-4C8B-B161-C2ED2DD5E9DD}"/>
              </a:ext>
            </a:extLst>
          </p:cNvPr>
          <p:cNvSpPr/>
          <p:nvPr/>
        </p:nvSpPr>
        <p:spPr>
          <a:xfrm>
            <a:off x="3380643" y="4175749"/>
            <a:ext cx="152143" cy="190036"/>
          </a:xfrm>
          <a:custGeom>
            <a:avLst/>
            <a:gdLst>
              <a:gd name="connsiteX0" fmla="*/ 152143 w 152143"/>
              <a:gd name="connsiteY0" fmla="*/ 65222 h 190036"/>
              <a:gd name="connsiteX1" fmla="*/ 114156 w 152143"/>
              <a:gd name="connsiteY1" fmla="*/ 10955 h 190036"/>
              <a:gd name="connsiteX2" fmla="*/ 62602 w 152143"/>
              <a:gd name="connsiteY2" fmla="*/ 2815 h 190036"/>
              <a:gd name="connsiteX3" fmla="*/ 8335 w 152143"/>
              <a:gd name="connsiteY3" fmla="*/ 46228 h 190036"/>
              <a:gd name="connsiteX4" fmla="*/ 2908 w 152143"/>
              <a:gd name="connsiteY4" fmla="*/ 133056 h 190036"/>
              <a:gd name="connsiteX5" fmla="*/ 35469 w 152143"/>
              <a:gd name="connsiteY5" fmla="*/ 190036 h 190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143" h="190036">
                <a:moveTo>
                  <a:pt x="152143" y="65222"/>
                </a:moveTo>
                <a:cubicBezTo>
                  <a:pt x="140611" y="43289"/>
                  <a:pt x="129080" y="21356"/>
                  <a:pt x="114156" y="10955"/>
                </a:cubicBezTo>
                <a:cubicBezTo>
                  <a:pt x="99232" y="554"/>
                  <a:pt x="80239" y="-3064"/>
                  <a:pt x="62602" y="2815"/>
                </a:cubicBezTo>
                <a:cubicBezTo>
                  <a:pt x="44965" y="8694"/>
                  <a:pt x="18284" y="24521"/>
                  <a:pt x="8335" y="46228"/>
                </a:cubicBezTo>
                <a:cubicBezTo>
                  <a:pt x="-1614" y="67935"/>
                  <a:pt x="-1614" y="109088"/>
                  <a:pt x="2908" y="133056"/>
                </a:cubicBezTo>
                <a:cubicBezTo>
                  <a:pt x="7430" y="157024"/>
                  <a:pt x="25068" y="180539"/>
                  <a:pt x="35469" y="190036"/>
                </a:cubicBez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CC035C5-3FEC-41C4-925D-95E3E4D60803}"/>
              </a:ext>
            </a:extLst>
          </p:cNvPr>
          <p:cNvSpPr/>
          <p:nvPr/>
        </p:nvSpPr>
        <p:spPr>
          <a:xfrm rot="916806">
            <a:off x="3416635" y="4262442"/>
            <a:ext cx="128371" cy="134096"/>
          </a:xfrm>
          <a:custGeom>
            <a:avLst/>
            <a:gdLst>
              <a:gd name="connsiteX0" fmla="*/ 108746 w 112494"/>
              <a:gd name="connsiteY0" fmla="*/ 0 h 132972"/>
              <a:gd name="connsiteX1" fmla="*/ 111397 w 112494"/>
              <a:gd name="connsiteY1" fmla="*/ 55659 h 132972"/>
              <a:gd name="connsiteX2" fmla="*/ 92844 w 112494"/>
              <a:gd name="connsiteY2" fmla="*/ 108668 h 132972"/>
              <a:gd name="connsiteX3" fmla="*/ 66339 w 112494"/>
              <a:gd name="connsiteY3" fmla="*/ 129871 h 132972"/>
              <a:gd name="connsiteX4" fmla="*/ 39835 w 112494"/>
              <a:gd name="connsiteY4" fmla="*/ 129871 h 132972"/>
              <a:gd name="connsiteX5" fmla="*/ 21282 w 112494"/>
              <a:gd name="connsiteY5" fmla="*/ 132522 h 132972"/>
              <a:gd name="connsiteX6" fmla="*/ 78 w 112494"/>
              <a:gd name="connsiteY6" fmla="*/ 119270 h 132972"/>
              <a:gd name="connsiteX0" fmla="*/ 108746 w 112494"/>
              <a:gd name="connsiteY0" fmla="*/ 0 h 133509"/>
              <a:gd name="connsiteX1" fmla="*/ 111397 w 112494"/>
              <a:gd name="connsiteY1" fmla="*/ 55659 h 133509"/>
              <a:gd name="connsiteX2" fmla="*/ 92844 w 112494"/>
              <a:gd name="connsiteY2" fmla="*/ 108668 h 133509"/>
              <a:gd name="connsiteX3" fmla="*/ 66339 w 112494"/>
              <a:gd name="connsiteY3" fmla="*/ 129871 h 133509"/>
              <a:gd name="connsiteX4" fmla="*/ 21282 w 112494"/>
              <a:gd name="connsiteY4" fmla="*/ 132522 h 133509"/>
              <a:gd name="connsiteX5" fmla="*/ 78 w 112494"/>
              <a:gd name="connsiteY5" fmla="*/ 119270 h 133509"/>
              <a:gd name="connsiteX0" fmla="*/ 161700 w 165448"/>
              <a:gd name="connsiteY0" fmla="*/ 0 h 135665"/>
              <a:gd name="connsiteX1" fmla="*/ 164351 w 165448"/>
              <a:gd name="connsiteY1" fmla="*/ 55659 h 135665"/>
              <a:gd name="connsiteX2" fmla="*/ 145798 w 165448"/>
              <a:gd name="connsiteY2" fmla="*/ 108668 h 135665"/>
              <a:gd name="connsiteX3" fmla="*/ 119293 w 165448"/>
              <a:gd name="connsiteY3" fmla="*/ 129871 h 135665"/>
              <a:gd name="connsiteX4" fmla="*/ 74236 w 165448"/>
              <a:gd name="connsiteY4" fmla="*/ 132522 h 135665"/>
              <a:gd name="connsiteX5" fmla="*/ 23 w 165448"/>
              <a:gd name="connsiteY5" fmla="*/ 90115 h 135665"/>
              <a:gd name="connsiteX0" fmla="*/ 132563 w 136311"/>
              <a:gd name="connsiteY0" fmla="*/ 0 h 133509"/>
              <a:gd name="connsiteX1" fmla="*/ 135214 w 136311"/>
              <a:gd name="connsiteY1" fmla="*/ 55659 h 133509"/>
              <a:gd name="connsiteX2" fmla="*/ 116661 w 136311"/>
              <a:gd name="connsiteY2" fmla="*/ 108668 h 133509"/>
              <a:gd name="connsiteX3" fmla="*/ 90156 w 136311"/>
              <a:gd name="connsiteY3" fmla="*/ 129871 h 133509"/>
              <a:gd name="connsiteX4" fmla="*/ 45099 w 136311"/>
              <a:gd name="connsiteY4" fmla="*/ 132522 h 133509"/>
              <a:gd name="connsiteX5" fmla="*/ 41 w 136311"/>
              <a:gd name="connsiteY5" fmla="*/ 119270 h 133509"/>
              <a:gd name="connsiteX0" fmla="*/ 124623 w 128371"/>
              <a:gd name="connsiteY0" fmla="*/ 0 h 132926"/>
              <a:gd name="connsiteX1" fmla="*/ 127274 w 128371"/>
              <a:gd name="connsiteY1" fmla="*/ 55659 h 132926"/>
              <a:gd name="connsiteX2" fmla="*/ 108721 w 128371"/>
              <a:gd name="connsiteY2" fmla="*/ 108668 h 132926"/>
              <a:gd name="connsiteX3" fmla="*/ 82216 w 128371"/>
              <a:gd name="connsiteY3" fmla="*/ 129871 h 132926"/>
              <a:gd name="connsiteX4" fmla="*/ 37159 w 128371"/>
              <a:gd name="connsiteY4" fmla="*/ 132522 h 132926"/>
              <a:gd name="connsiteX5" fmla="*/ 52 w 128371"/>
              <a:gd name="connsiteY5" fmla="*/ 127222 h 132926"/>
              <a:gd name="connsiteX0" fmla="*/ 124623 w 128371"/>
              <a:gd name="connsiteY0" fmla="*/ 0 h 134096"/>
              <a:gd name="connsiteX1" fmla="*/ 127274 w 128371"/>
              <a:gd name="connsiteY1" fmla="*/ 55659 h 134096"/>
              <a:gd name="connsiteX2" fmla="*/ 108721 w 128371"/>
              <a:gd name="connsiteY2" fmla="*/ 108668 h 134096"/>
              <a:gd name="connsiteX3" fmla="*/ 82216 w 128371"/>
              <a:gd name="connsiteY3" fmla="*/ 129871 h 134096"/>
              <a:gd name="connsiteX4" fmla="*/ 37159 w 128371"/>
              <a:gd name="connsiteY4" fmla="*/ 132522 h 134096"/>
              <a:gd name="connsiteX5" fmla="*/ 52 w 128371"/>
              <a:gd name="connsiteY5" fmla="*/ 111320 h 1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71" h="134096">
                <a:moveTo>
                  <a:pt x="124623" y="0"/>
                </a:moveTo>
                <a:cubicBezTo>
                  <a:pt x="127273" y="18774"/>
                  <a:pt x="129924" y="37548"/>
                  <a:pt x="127274" y="55659"/>
                </a:cubicBezTo>
                <a:cubicBezTo>
                  <a:pt x="124624" y="73770"/>
                  <a:pt x="116231" y="96299"/>
                  <a:pt x="108721" y="108668"/>
                </a:cubicBezTo>
                <a:cubicBezTo>
                  <a:pt x="101211" y="121037"/>
                  <a:pt x="94143" y="125895"/>
                  <a:pt x="82216" y="129871"/>
                </a:cubicBezTo>
                <a:cubicBezTo>
                  <a:pt x="70289" y="133847"/>
                  <a:pt x="50853" y="135614"/>
                  <a:pt x="37159" y="132522"/>
                </a:cubicBezTo>
                <a:cubicBezTo>
                  <a:pt x="23465" y="129430"/>
                  <a:pt x="-1273" y="111320"/>
                  <a:pt x="52" y="111320"/>
                </a:cubicBezTo>
              </a:path>
            </a:pathLst>
          </a:custGeom>
          <a:noFill/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022E5A-5E1A-4462-B7E4-769BBD82AA83}"/>
              </a:ext>
            </a:extLst>
          </p:cNvPr>
          <p:cNvGrpSpPr/>
          <p:nvPr/>
        </p:nvGrpSpPr>
        <p:grpSpPr>
          <a:xfrm>
            <a:off x="-255378" y="1865334"/>
            <a:ext cx="2385941" cy="3686971"/>
            <a:chOff x="-255378" y="1865334"/>
            <a:chExt cx="2385941" cy="368697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3097FD2-F7E0-4E82-BD0F-36A8BEA80E78}"/>
                </a:ext>
              </a:extLst>
            </p:cNvPr>
            <p:cNvGrpSpPr/>
            <p:nvPr/>
          </p:nvGrpSpPr>
          <p:grpSpPr>
            <a:xfrm>
              <a:off x="-255378" y="1865334"/>
              <a:ext cx="2385941" cy="3686971"/>
              <a:chOff x="-255378" y="1865334"/>
              <a:chExt cx="2385941" cy="368697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80DAA252-F248-4526-9B6D-D5D46EFEA169}"/>
                  </a:ext>
                </a:extLst>
              </p:cNvPr>
              <p:cNvGrpSpPr/>
              <p:nvPr/>
            </p:nvGrpSpPr>
            <p:grpSpPr>
              <a:xfrm>
                <a:off x="-45459" y="1865334"/>
                <a:ext cx="2176022" cy="3686971"/>
                <a:chOff x="-45459" y="2050108"/>
                <a:chExt cx="3130618" cy="3686971"/>
              </a:xfrm>
            </p:grpSpPr>
            <p:sp>
              <p:nvSpPr>
                <p:cNvPr id="9" name="Freeform 6">
                  <a:extLst>
                    <a:ext uri="{FF2B5EF4-FFF2-40B4-BE49-F238E27FC236}">
                      <a16:creationId xmlns:a16="http://schemas.microsoft.com/office/drawing/2014/main" id="{A0CA7C13-B12D-41C3-A6C2-861B74C92DCC}"/>
                    </a:ext>
                  </a:extLst>
                </p:cNvPr>
                <p:cNvSpPr/>
                <p:nvPr/>
              </p:nvSpPr>
              <p:spPr>
                <a:xfrm>
                  <a:off x="-45459" y="2050108"/>
                  <a:ext cx="1023306" cy="3686971"/>
                </a:xfrm>
                <a:custGeom>
                  <a:avLst/>
                  <a:gdLst>
                    <a:gd name="connsiteX0" fmla="*/ 0 w 846161"/>
                    <a:gd name="connsiteY0" fmla="*/ 0 h 4503762"/>
                    <a:gd name="connsiteX1" fmla="*/ 0 w 846161"/>
                    <a:gd name="connsiteY1" fmla="*/ 4503762 h 4503762"/>
                    <a:gd name="connsiteX2" fmla="*/ 846161 w 846161"/>
                    <a:gd name="connsiteY2" fmla="*/ 3957851 h 4503762"/>
                    <a:gd name="connsiteX3" fmla="*/ 846161 w 846161"/>
                    <a:gd name="connsiteY3" fmla="*/ 559559 h 4503762"/>
                    <a:gd name="connsiteX4" fmla="*/ 0 w 846161"/>
                    <a:gd name="connsiteY4" fmla="*/ 0 h 4503762"/>
                    <a:gd name="connsiteX0" fmla="*/ 0 w 852180"/>
                    <a:gd name="connsiteY0" fmla="*/ 0 h 4503762"/>
                    <a:gd name="connsiteX1" fmla="*/ 0 w 852180"/>
                    <a:gd name="connsiteY1" fmla="*/ 4503762 h 4503762"/>
                    <a:gd name="connsiteX2" fmla="*/ 846161 w 852180"/>
                    <a:gd name="connsiteY2" fmla="*/ 3957851 h 4503762"/>
                    <a:gd name="connsiteX3" fmla="*/ 852180 w 852180"/>
                    <a:gd name="connsiteY3" fmla="*/ 743221 h 4503762"/>
                    <a:gd name="connsiteX4" fmla="*/ 0 w 852180"/>
                    <a:gd name="connsiteY4" fmla="*/ 0 h 4503762"/>
                    <a:gd name="connsiteX0" fmla="*/ 0 w 852180"/>
                    <a:gd name="connsiteY0" fmla="*/ 0 h 4503762"/>
                    <a:gd name="connsiteX1" fmla="*/ 0 w 852180"/>
                    <a:gd name="connsiteY1" fmla="*/ 4503762 h 4503762"/>
                    <a:gd name="connsiteX2" fmla="*/ 843152 w 852180"/>
                    <a:gd name="connsiteY2" fmla="*/ 3778097 h 4503762"/>
                    <a:gd name="connsiteX3" fmla="*/ 852180 w 852180"/>
                    <a:gd name="connsiteY3" fmla="*/ 743221 h 4503762"/>
                    <a:gd name="connsiteX4" fmla="*/ 0 w 852180"/>
                    <a:gd name="connsiteY4" fmla="*/ 0 h 4503762"/>
                    <a:gd name="connsiteX0" fmla="*/ 3746 w 855926"/>
                    <a:gd name="connsiteY0" fmla="*/ 0 h 4557265"/>
                    <a:gd name="connsiteX1" fmla="*/ 0 w 855926"/>
                    <a:gd name="connsiteY1" fmla="*/ 4557265 h 4557265"/>
                    <a:gd name="connsiteX2" fmla="*/ 846898 w 855926"/>
                    <a:gd name="connsiteY2" fmla="*/ 3778097 h 4557265"/>
                    <a:gd name="connsiteX3" fmla="*/ 855926 w 855926"/>
                    <a:gd name="connsiteY3" fmla="*/ 743221 h 4557265"/>
                    <a:gd name="connsiteX4" fmla="*/ 3746 w 855926"/>
                    <a:gd name="connsiteY4" fmla="*/ 0 h 4557265"/>
                    <a:gd name="connsiteX0" fmla="*/ 3746 w 855926"/>
                    <a:gd name="connsiteY0" fmla="*/ 0 h 4557265"/>
                    <a:gd name="connsiteX1" fmla="*/ 0 w 855926"/>
                    <a:gd name="connsiteY1" fmla="*/ 4557265 h 4557265"/>
                    <a:gd name="connsiteX2" fmla="*/ 850643 w 855926"/>
                    <a:gd name="connsiteY2" fmla="*/ 3792688 h 4557265"/>
                    <a:gd name="connsiteX3" fmla="*/ 855926 w 855926"/>
                    <a:gd name="connsiteY3" fmla="*/ 743221 h 4557265"/>
                    <a:gd name="connsiteX4" fmla="*/ 3746 w 855926"/>
                    <a:gd name="connsiteY4" fmla="*/ 0 h 4557265"/>
                    <a:gd name="connsiteX0" fmla="*/ 3746 w 859671"/>
                    <a:gd name="connsiteY0" fmla="*/ 0 h 4557265"/>
                    <a:gd name="connsiteX1" fmla="*/ 0 w 859671"/>
                    <a:gd name="connsiteY1" fmla="*/ 4557265 h 4557265"/>
                    <a:gd name="connsiteX2" fmla="*/ 850643 w 859671"/>
                    <a:gd name="connsiteY2" fmla="*/ 3792688 h 4557265"/>
                    <a:gd name="connsiteX3" fmla="*/ 859671 w 859671"/>
                    <a:gd name="connsiteY3" fmla="*/ 777268 h 4557265"/>
                    <a:gd name="connsiteX4" fmla="*/ 3746 w 859671"/>
                    <a:gd name="connsiteY4" fmla="*/ 0 h 4557265"/>
                    <a:gd name="connsiteX0" fmla="*/ 3746 w 859671"/>
                    <a:gd name="connsiteY0" fmla="*/ 0 h 4537810"/>
                    <a:gd name="connsiteX1" fmla="*/ 0 w 859671"/>
                    <a:gd name="connsiteY1" fmla="*/ 4537810 h 4537810"/>
                    <a:gd name="connsiteX2" fmla="*/ 850643 w 859671"/>
                    <a:gd name="connsiteY2" fmla="*/ 3773233 h 4537810"/>
                    <a:gd name="connsiteX3" fmla="*/ 859671 w 859671"/>
                    <a:gd name="connsiteY3" fmla="*/ 757813 h 4537810"/>
                    <a:gd name="connsiteX4" fmla="*/ 3746 w 859671"/>
                    <a:gd name="connsiteY4" fmla="*/ 0 h 4537810"/>
                    <a:gd name="connsiteX0" fmla="*/ 3746 w 859671"/>
                    <a:gd name="connsiteY0" fmla="*/ 0 h 4537810"/>
                    <a:gd name="connsiteX1" fmla="*/ 0 w 859671"/>
                    <a:gd name="connsiteY1" fmla="*/ 4537810 h 4537810"/>
                    <a:gd name="connsiteX2" fmla="*/ 850643 w 859671"/>
                    <a:gd name="connsiteY2" fmla="*/ 3773233 h 4537810"/>
                    <a:gd name="connsiteX3" fmla="*/ 859671 w 859671"/>
                    <a:gd name="connsiteY3" fmla="*/ 767540 h 4537810"/>
                    <a:gd name="connsiteX4" fmla="*/ 3746 w 859671"/>
                    <a:gd name="connsiteY4" fmla="*/ 0 h 453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9671" h="4537810">
                      <a:moveTo>
                        <a:pt x="3746" y="0"/>
                      </a:moveTo>
                      <a:cubicBezTo>
                        <a:pt x="2497" y="1519088"/>
                        <a:pt x="1249" y="3018722"/>
                        <a:pt x="0" y="4537810"/>
                      </a:cubicBezTo>
                      <a:lnTo>
                        <a:pt x="850643" y="3773233"/>
                      </a:lnTo>
                      <a:cubicBezTo>
                        <a:pt x="852649" y="2701690"/>
                        <a:pt x="857665" y="1839083"/>
                        <a:pt x="859671" y="767540"/>
                      </a:cubicBezTo>
                      <a:lnTo>
                        <a:pt x="3746" y="0"/>
                      </a:lnTo>
                      <a:close/>
                    </a:path>
                  </a:pathLst>
                </a:custGeom>
                <a:solidFill>
                  <a:srgbClr val="404040">
                    <a:alpha val="60000"/>
                  </a:srgb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63"/>
                </a:p>
              </p:txBody>
            </p:sp>
            <p:sp>
              <p:nvSpPr>
                <p:cNvPr id="10" name="Freeform 7">
                  <a:extLst>
                    <a:ext uri="{FF2B5EF4-FFF2-40B4-BE49-F238E27FC236}">
                      <a16:creationId xmlns:a16="http://schemas.microsoft.com/office/drawing/2014/main" id="{B6063CC0-CC92-4555-A2B1-9C3D43ED27C0}"/>
                    </a:ext>
                  </a:extLst>
                </p:cNvPr>
                <p:cNvSpPr/>
                <p:nvPr/>
              </p:nvSpPr>
              <p:spPr>
                <a:xfrm>
                  <a:off x="1064393" y="2736433"/>
                  <a:ext cx="1008242" cy="2314321"/>
                </a:xfrm>
                <a:custGeom>
                  <a:avLst/>
                  <a:gdLst>
                    <a:gd name="connsiteX0" fmla="*/ 0 w 846161"/>
                    <a:gd name="connsiteY0" fmla="*/ 0 h 4503762"/>
                    <a:gd name="connsiteX1" fmla="*/ 0 w 846161"/>
                    <a:gd name="connsiteY1" fmla="*/ 4503762 h 4503762"/>
                    <a:gd name="connsiteX2" fmla="*/ 846161 w 846161"/>
                    <a:gd name="connsiteY2" fmla="*/ 3957851 h 4503762"/>
                    <a:gd name="connsiteX3" fmla="*/ 846161 w 846161"/>
                    <a:gd name="connsiteY3" fmla="*/ 559559 h 4503762"/>
                    <a:gd name="connsiteX4" fmla="*/ 0 w 846161"/>
                    <a:gd name="connsiteY4" fmla="*/ 0 h 4503762"/>
                    <a:gd name="connsiteX0" fmla="*/ 0 w 846161"/>
                    <a:gd name="connsiteY0" fmla="*/ 0 h 4323611"/>
                    <a:gd name="connsiteX1" fmla="*/ 0 w 846161"/>
                    <a:gd name="connsiteY1" fmla="*/ 4323611 h 4323611"/>
                    <a:gd name="connsiteX2" fmla="*/ 846161 w 846161"/>
                    <a:gd name="connsiteY2" fmla="*/ 3957851 h 4323611"/>
                    <a:gd name="connsiteX3" fmla="*/ 846161 w 846161"/>
                    <a:gd name="connsiteY3" fmla="*/ 559559 h 4323611"/>
                    <a:gd name="connsiteX4" fmla="*/ 0 w 846161"/>
                    <a:gd name="connsiteY4" fmla="*/ 0 h 4323611"/>
                    <a:gd name="connsiteX0" fmla="*/ 0 w 875851"/>
                    <a:gd name="connsiteY0" fmla="*/ 0 h 4323611"/>
                    <a:gd name="connsiteX1" fmla="*/ 0 w 875851"/>
                    <a:gd name="connsiteY1" fmla="*/ 4323611 h 4323611"/>
                    <a:gd name="connsiteX2" fmla="*/ 846161 w 875851"/>
                    <a:gd name="connsiteY2" fmla="*/ 3957851 h 4323611"/>
                    <a:gd name="connsiteX3" fmla="*/ 875851 w 875851"/>
                    <a:gd name="connsiteY3" fmla="*/ 399426 h 4323611"/>
                    <a:gd name="connsiteX4" fmla="*/ 0 w 875851"/>
                    <a:gd name="connsiteY4" fmla="*/ 0 h 4323611"/>
                    <a:gd name="connsiteX0" fmla="*/ 3115 w 878966"/>
                    <a:gd name="connsiteY0" fmla="*/ 0 h 4294954"/>
                    <a:gd name="connsiteX1" fmla="*/ 0 w 878966"/>
                    <a:gd name="connsiteY1" fmla="*/ 4294954 h 4294954"/>
                    <a:gd name="connsiteX2" fmla="*/ 849276 w 878966"/>
                    <a:gd name="connsiteY2" fmla="*/ 3957851 h 4294954"/>
                    <a:gd name="connsiteX3" fmla="*/ 878966 w 878966"/>
                    <a:gd name="connsiteY3" fmla="*/ 399426 h 4294954"/>
                    <a:gd name="connsiteX4" fmla="*/ 3115 w 878966"/>
                    <a:gd name="connsiteY4" fmla="*/ 0 h 4294954"/>
                    <a:gd name="connsiteX0" fmla="*/ 3115 w 878966"/>
                    <a:gd name="connsiteY0" fmla="*/ 0 h 4294954"/>
                    <a:gd name="connsiteX1" fmla="*/ 0 w 878966"/>
                    <a:gd name="connsiteY1" fmla="*/ 4294954 h 4294954"/>
                    <a:gd name="connsiteX2" fmla="*/ 858622 w 878966"/>
                    <a:gd name="connsiteY2" fmla="*/ 3252904 h 4294954"/>
                    <a:gd name="connsiteX3" fmla="*/ 878966 w 878966"/>
                    <a:gd name="connsiteY3" fmla="*/ 399426 h 4294954"/>
                    <a:gd name="connsiteX4" fmla="*/ 3115 w 878966"/>
                    <a:gd name="connsiteY4" fmla="*/ 0 h 4294954"/>
                    <a:gd name="connsiteX0" fmla="*/ 299 w 879266"/>
                    <a:gd name="connsiteY0" fmla="*/ 0 h 4220447"/>
                    <a:gd name="connsiteX1" fmla="*/ 300 w 879266"/>
                    <a:gd name="connsiteY1" fmla="*/ 4220447 h 4220447"/>
                    <a:gd name="connsiteX2" fmla="*/ 858922 w 879266"/>
                    <a:gd name="connsiteY2" fmla="*/ 3178397 h 4220447"/>
                    <a:gd name="connsiteX3" fmla="*/ 879266 w 879266"/>
                    <a:gd name="connsiteY3" fmla="*/ 324919 h 4220447"/>
                    <a:gd name="connsiteX4" fmla="*/ 299 w 879266"/>
                    <a:gd name="connsiteY4" fmla="*/ 0 h 4220447"/>
                    <a:gd name="connsiteX0" fmla="*/ 299 w 873036"/>
                    <a:gd name="connsiteY0" fmla="*/ 0 h 4220447"/>
                    <a:gd name="connsiteX1" fmla="*/ 300 w 873036"/>
                    <a:gd name="connsiteY1" fmla="*/ 4220447 h 4220447"/>
                    <a:gd name="connsiteX2" fmla="*/ 858922 w 873036"/>
                    <a:gd name="connsiteY2" fmla="*/ 3178397 h 4220447"/>
                    <a:gd name="connsiteX3" fmla="*/ 873036 w 873036"/>
                    <a:gd name="connsiteY3" fmla="*/ 1081449 h 4220447"/>
                    <a:gd name="connsiteX4" fmla="*/ 299 w 873036"/>
                    <a:gd name="connsiteY4" fmla="*/ 0 h 4220447"/>
                    <a:gd name="connsiteX0" fmla="*/ 299 w 873036"/>
                    <a:gd name="connsiteY0" fmla="*/ 0 h 4220447"/>
                    <a:gd name="connsiteX1" fmla="*/ 300 w 873036"/>
                    <a:gd name="connsiteY1" fmla="*/ 4220447 h 4220447"/>
                    <a:gd name="connsiteX2" fmla="*/ 858922 w 873036"/>
                    <a:gd name="connsiteY2" fmla="*/ 3135595 h 4220447"/>
                    <a:gd name="connsiteX3" fmla="*/ 873036 w 873036"/>
                    <a:gd name="connsiteY3" fmla="*/ 1081449 h 4220447"/>
                    <a:gd name="connsiteX4" fmla="*/ 299 w 873036"/>
                    <a:gd name="connsiteY4" fmla="*/ 0 h 4220447"/>
                    <a:gd name="connsiteX0" fmla="*/ 122 w 876737"/>
                    <a:gd name="connsiteY0" fmla="*/ 0 h 4177645"/>
                    <a:gd name="connsiteX1" fmla="*/ 4001 w 876737"/>
                    <a:gd name="connsiteY1" fmla="*/ 4177645 h 4177645"/>
                    <a:gd name="connsiteX2" fmla="*/ 862623 w 876737"/>
                    <a:gd name="connsiteY2" fmla="*/ 3092793 h 4177645"/>
                    <a:gd name="connsiteX3" fmla="*/ 876737 w 876737"/>
                    <a:gd name="connsiteY3" fmla="*/ 1038647 h 4177645"/>
                    <a:gd name="connsiteX4" fmla="*/ 122 w 876737"/>
                    <a:gd name="connsiteY4" fmla="*/ 0 h 4177645"/>
                    <a:gd name="connsiteX0" fmla="*/ 122 w 876737"/>
                    <a:gd name="connsiteY0" fmla="*/ 0 h 4177645"/>
                    <a:gd name="connsiteX1" fmla="*/ 4001 w 876737"/>
                    <a:gd name="connsiteY1" fmla="*/ 4177645 h 4177645"/>
                    <a:gd name="connsiteX2" fmla="*/ 862623 w 876737"/>
                    <a:gd name="connsiteY2" fmla="*/ 3092793 h 4177645"/>
                    <a:gd name="connsiteX3" fmla="*/ 876737 w 876737"/>
                    <a:gd name="connsiteY3" fmla="*/ 1109983 h 4177645"/>
                    <a:gd name="connsiteX4" fmla="*/ 122 w 876737"/>
                    <a:gd name="connsiteY4" fmla="*/ 0 h 417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6737" h="4177645">
                      <a:moveTo>
                        <a:pt x="122" y="0"/>
                      </a:moveTo>
                      <a:cubicBezTo>
                        <a:pt x="-916" y="1431651"/>
                        <a:pt x="5039" y="2745994"/>
                        <a:pt x="4001" y="4177645"/>
                      </a:cubicBezTo>
                      <a:lnTo>
                        <a:pt x="862623" y="3092793"/>
                      </a:lnTo>
                      <a:cubicBezTo>
                        <a:pt x="867328" y="2393810"/>
                        <a:pt x="872032" y="1808966"/>
                        <a:pt x="876737" y="1109983"/>
                      </a:cubicBezTo>
                      <a:lnTo>
                        <a:pt x="122" y="0"/>
                      </a:lnTo>
                      <a:close/>
                    </a:path>
                  </a:pathLst>
                </a:custGeom>
                <a:solidFill>
                  <a:srgbClr val="404040">
                    <a:alpha val="60000"/>
                  </a:srgb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63" dirty="0"/>
                </a:p>
              </p:txBody>
            </p:sp>
            <p:sp>
              <p:nvSpPr>
                <p:cNvPr id="11" name="Freeform 8">
                  <a:extLst>
                    <a:ext uri="{FF2B5EF4-FFF2-40B4-BE49-F238E27FC236}">
                      <a16:creationId xmlns:a16="http://schemas.microsoft.com/office/drawing/2014/main" id="{7BF70962-144C-46B1-BC80-357A34082667}"/>
                    </a:ext>
                  </a:extLst>
                </p:cNvPr>
                <p:cNvSpPr/>
                <p:nvPr/>
              </p:nvSpPr>
              <p:spPr>
                <a:xfrm>
                  <a:off x="2159181" y="2931622"/>
                  <a:ext cx="925978" cy="1919169"/>
                </a:xfrm>
                <a:custGeom>
                  <a:avLst/>
                  <a:gdLst>
                    <a:gd name="connsiteX0" fmla="*/ 1010024 w 1010024"/>
                    <a:gd name="connsiteY0" fmla="*/ 1141505 h 2288988"/>
                    <a:gd name="connsiteX1" fmla="*/ 65741 w 1010024"/>
                    <a:gd name="connsiteY1" fmla="*/ 0 h 2288988"/>
                    <a:gd name="connsiteX2" fmla="*/ 65741 w 1010024"/>
                    <a:gd name="connsiteY2" fmla="*/ 585694 h 2288988"/>
                    <a:gd name="connsiteX3" fmla="*/ 0 w 1010024"/>
                    <a:gd name="connsiteY3" fmla="*/ 531905 h 2288988"/>
                    <a:gd name="connsiteX4" fmla="*/ 5977 w 1010024"/>
                    <a:gd name="connsiteY4" fmla="*/ 1786964 h 2288988"/>
                    <a:gd name="connsiteX5" fmla="*/ 65741 w 1010024"/>
                    <a:gd name="connsiteY5" fmla="*/ 1703294 h 2288988"/>
                    <a:gd name="connsiteX6" fmla="*/ 65741 w 1010024"/>
                    <a:gd name="connsiteY6" fmla="*/ 2288988 h 2288988"/>
                    <a:gd name="connsiteX7" fmla="*/ 1010024 w 1010024"/>
                    <a:gd name="connsiteY7" fmla="*/ 1141505 h 2288988"/>
                    <a:gd name="connsiteX0" fmla="*/ 1010024 w 1010024"/>
                    <a:gd name="connsiteY0" fmla="*/ 1141505 h 2288988"/>
                    <a:gd name="connsiteX1" fmla="*/ 65741 w 1010024"/>
                    <a:gd name="connsiteY1" fmla="*/ 0 h 2288988"/>
                    <a:gd name="connsiteX2" fmla="*/ 65741 w 1010024"/>
                    <a:gd name="connsiteY2" fmla="*/ 585694 h 2288988"/>
                    <a:gd name="connsiteX3" fmla="*/ 0 w 1010024"/>
                    <a:gd name="connsiteY3" fmla="*/ 531905 h 2288988"/>
                    <a:gd name="connsiteX4" fmla="*/ 1113 w 1010024"/>
                    <a:gd name="connsiteY4" fmla="*/ 1757781 h 2288988"/>
                    <a:gd name="connsiteX5" fmla="*/ 65741 w 1010024"/>
                    <a:gd name="connsiteY5" fmla="*/ 1703294 h 2288988"/>
                    <a:gd name="connsiteX6" fmla="*/ 65741 w 1010024"/>
                    <a:gd name="connsiteY6" fmla="*/ 2288988 h 2288988"/>
                    <a:gd name="connsiteX7" fmla="*/ 1010024 w 1010024"/>
                    <a:gd name="connsiteY7" fmla="*/ 1141505 h 2288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10024" h="2288988">
                      <a:moveTo>
                        <a:pt x="1010024" y="1141505"/>
                      </a:moveTo>
                      <a:lnTo>
                        <a:pt x="65741" y="0"/>
                      </a:lnTo>
                      <a:lnTo>
                        <a:pt x="65741" y="585694"/>
                      </a:lnTo>
                      <a:lnTo>
                        <a:pt x="0" y="531905"/>
                      </a:lnTo>
                      <a:cubicBezTo>
                        <a:pt x="1992" y="950258"/>
                        <a:pt x="-879" y="1339428"/>
                        <a:pt x="1113" y="1757781"/>
                      </a:cubicBezTo>
                      <a:lnTo>
                        <a:pt x="65741" y="1703294"/>
                      </a:lnTo>
                      <a:lnTo>
                        <a:pt x="65741" y="2288988"/>
                      </a:lnTo>
                      <a:lnTo>
                        <a:pt x="1010024" y="1141505"/>
                      </a:lnTo>
                      <a:close/>
                    </a:path>
                  </a:pathLst>
                </a:custGeom>
                <a:solidFill>
                  <a:srgbClr val="404040">
                    <a:alpha val="60000"/>
                  </a:srgb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463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1F26EF-AC5E-473D-B975-C59299AA4E70}"/>
                  </a:ext>
                </a:extLst>
              </p:cNvPr>
              <p:cNvSpPr txBox="1"/>
              <p:nvPr/>
            </p:nvSpPr>
            <p:spPr>
              <a:xfrm rot="16200000">
                <a:off x="-1052509" y="3431820"/>
                <a:ext cx="27602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ZA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molecular biology &amp; genetics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298E76-5D5E-4A3D-8A8D-EA7F9A220FFD}"/>
                  </a:ext>
                </a:extLst>
              </p:cNvPr>
              <p:cNvSpPr txBox="1"/>
              <p:nvPr/>
            </p:nvSpPr>
            <p:spPr>
              <a:xfrm rot="16200000">
                <a:off x="-6092" y="3431820"/>
                <a:ext cx="209891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ZA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assessment of </a:t>
                </a:r>
                <a:r>
                  <a:rPr lang="en-ZA" dirty="0" err="1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biorisk</a:t>
                </a:r>
                <a:endParaRPr lang="en-ZA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3197D6-676C-4349-94B6-66DA2A743DA5}"/>
                  </a:ext>
                </a:extLst>
              </p:cNvPr>
              <p:cNvSpPr txBox="1"/>
              <p:nvPr/>
            </p:nvSpPr>
            <p:spPr>
              <a:xfrm rot="16200000">
                <a:off x="1006851" y="3431820"/>
                <a:ext cx="135285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unclear benefits</a:t>
                </a:r>
                <a:endParaRPr lang="en-GB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64FD84-EDDE-41BD-A117-C64D7DCD5180}"/>
                  </a:ext>
                </a:extLst>
              </p:cNvPr>
              <p:cNvSpPr txBox="1"/>
              <p:nvPr/>
            </p:nvSpPr>
            <p:spPr>
              <a:xfrm rot="2476148">
                <a:off x="-255378" y="1974904"/>
                <a:ext cx="23147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</a:rPr>
                  <a:t>TECHNICAL</a:t>
                </a:r>
                <a:endParaRPr lang="en-GB" sz="36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17070D-FC00-48D1-A09B-6991047CA8AE}"/>
                </a:ext>
              </a:extLst>
            </p:cNvPr>
            <p:cNvSpPr txBox="1"/>
            <p:nvPr/>
          </p:nvSpPr>
          <p:spPr>
            <a:xfrm rot="19059536">
              <a:off x="240710" y="4844970"/>
              <a:ext cx="105131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what</a:t>
              </a:r>
              <a:endParaRPr lang="en-GB" sz="3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B91C31-89E4-4685-BA71-EFE71B87D375}"/>
              </a:ext>
            </a:extLst>
          </p:cNvPr>
          <p:cNvGrpSpPr/>
          <p:nvPr/>
        </p:nvGrpSpPr>
        <p:grpSpPr>
          <a:xfrm>
            <a:off x="4419600" y="484940"/>
            <a:ext cx="4714185" cy="6447758"/>
            <a:chOff x="4419600" y="484940"/>
            <a:chExt cx="4714185" cy="64477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DC110B3-A4BA-4564-A964-6A2A45CA5540}"/>
                </a:ext>
              </a:extLst>
            </p:cNvPr>
            <p:cNvGrpSpPr/>
            <p:nvPr/>
          </p:nvGrpSpPr>
          <p:grpSpPr>
            <a:xfrm>
              <a:off x="4419600" y="484940"/>
              <a:ext cx="4714185" cy="6447758"/>
              <a:chOff x="4419600" y="484940"/>
              <a:chExt cx="4714185" cy="644775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AE33FA-2A98-44B9-A33A-17FB332D2A74}"/>
                  </a:ext>
                </a:extLst>
              </p:cNvPr>
              <p:cNvSpPr txBox="1"/>
              <p:nvPr/>
            </p:nvSpPr>
            <p:spPr>
              <a:xfrm rot="19476644">
                <a:off x="5977482" y="1269801"/>
                <a:ext cx="19757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</a:rPr>
                  <a:t>SOCIETAL</a:t>
                </a:r>
                <a:endParaRPr lang="en-GB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4">
                <a:extLst>
                  <a:ext uri="{FF2B5EF4-FFF2-40B4-BE49-F238E27FC236}">
                    <a16:creationId xmlns:a16="http://schemas.microsoft.com/office/drawing/2014/main" id="{F11109B2-D4CB-4692-A4EF-C8D7507543D2}"/>
                  </a:ext>
                </a:extLst>
              </p:cNvPr>
              <p:cNvSpPr/>
              <p:nvPr/>
            </p:nvSpPr>
            <p:spPr>
              <a:xfrm flipH="1">
                <a:off x="6284865" y="1839149"/>
                <a:ext cx="893433" cy="3739341"/>
              </a:xfrm>
              <a:custGeom>
                <a:avLst/>
                <a:gdLst>
                  <a:gd name="connsiteX0" fmla="*/ 0 w 846161"/>
                  <a:gd name="connsiteY0" fmla="*/ 0 h 4503762"/>
                  <a:gd name="connsiteX1" fmla="*/ 0 w 846161"/>
                  <a:gd name="connsiteY1" fmla="*/ 4503762 h 4503762"/>
                  <a:gd name="connsiteX2" fmla="*/ 846161 w 846161"/>
                  <a:gd name="connsiteY2" fmla="*/ 3957851 h 4503762"/>
                  <a:gd name="connsiteX3" fmla="*/ 846161 w 846161"/>
                  <a:gd name="connsiteY3" fmla="*/ 559559 h 4503762"/>
                  <a:gd name="connsiteX4" fmla="*/ 0 w 846161"/>
                  <a:gd name="connsiteY4" fmla="*/ 0 h 4503762"/>
                  <a:gd name="connsiteX0" fmla="*/ 0 w 852180"/>
                  <a:gd name="connsiteY0" fmla="*/ 0 h 4503762"/>
                  <a:gd name="connsiteX1" fmla="*/ 0 w 852180"/>
                  <a:gd name="connsiteY1" fmla="*/ 4503762 h 4503762"/>
                  <a:gd name="connsiteX2" fmla="*/ 846161 w 852180"/>
                  <a:gd name="connsiteY2" fmla="*/ 3957851 h 4503762"/>
                  <a:gd name="connsiteX3" fmla="*/ 852180 w 852180"/>
                  <a:gd name="connsiteY3" fmla="*/ 743221 h 4503762"/>
                  <a:gd name="connsiteX4" fmla="*/ 0 w 852180"/>
                  <a:gd name="connsiteY4" fmla="*/ 0 h 4503762"/>
                  <a:gd name="connsiteX0" fmla="*/ 0 w 852180"/>
                  <a:gd name="connsiteY0" fmla="*/ 0 h 4503762"/>
                  <a:gd name="connsiteX1" fmla="*/ 0 w 852180"/>
                  <a:gd name="connsiteY1" fmla="*/ 4503762 h 4503762"/>
                  <a:gd name="connsiteX2" fmla="*/ 843152 w 852180"/>
                  <a:gd name="connsiteY2" fmla="*/ 3778097 h 4503762"/>
                  <a:gd name="connsiteX3" fmla="*/ 852180 w 852180"/>
                  <a:gd name="connsiteY3" fmla="*/ 743221 h 4503762"/>
                  <a:gd name="connsiteX4" fmla="*/ 0 w 852180"/>
                  <a:gd name="connsiteY4" fmla="*/ 0 h 4503762"/>
                  <a:gd name="connsiteX0" fmla="*/ 0 w 857071"/>
                  <a:gd name="connsiteY0" fmla="*/ 0 h 4560912"/>
                  <a:gd name="connsiteX1" fmla="*/ 4891 w 857071"/>
                  <a:gd name="connsiteY1" fmla="*/ 4560912 h 4560912"/>
                  <a:gd name="connsiteX2" fmla="*/ 848043 w 857071"/>
                  <a:gd name="connsiteY2" fmla="*/ 3835247 h 4560912"/>
                  <a:gd name="connsiteX3" fmla="*/ 857071 w 857071"/>
                  <a:gd name="connsiteY3" fmla="*/ 800371 h 4560912"/>
                  <a:gd name="connsiteX4" fmla="*/ 0 w 857071"/>
                  <a:gd name="connsiteY4" fmla="*/ 0 h 4560912"/>
                  <a:gd name="connsiteX0" fmla="*/ 0 w 857071"/>
                  <a:gd name="connsiteY0" fmla="*/ 0 h 4560912"/>
                  <a:gd name="connsiteX1" fmla="*/ 4891 w 857071"/>
                  <a:gd name="connsiteY1" fmla="*/ 4560912 h 4560912"/>
                  <a:gd name="connsiteX2" fmla="*/ 848043 w 857071"/>
                  <a:gd name="connsiteY2" fmla="*/ 3835247 h 4560912"/>
                  <a:gd name="connsiteX3" fmla="*/ 857071 w 857071"/>
                  <a:gd name="connsiteY3" fmla="*/ 774971 h 4560912"/>
                  <a:gd name="connsiteX4" fmla="*/ 0 w 857071"/>
                  <a:gd name="connsiteY4" fmla="*/ 0 h 4560912"/>
                  <a:gd name="connsiteX0" fmla="*/ 0 w 857071"/>
                  <a:gd name="connsiteY0" fmla="*/ 0 h 4560912"/>
                  <a:gd name="connsiteX1" fmla="*/ 4891 w 857071"/>
                  <a:gd name="connsiteY1" fmla="*/ 4560912 h 4560912"/>
                  <a:gd name="connsiteX2" fmla="*/ 851582 w 857071"/>
                  <a:gd name="connsiteY2" fmla="*/ 3844437 h 4560912"/>
                  <a:gd name="connsiteX3" fmla="*/ 857071 w 857071"/>
                  <a:gd name="connsiteY3" fmla="*/ 774971 h 4560912"/>
                  <a:gd name="connsiteX4" fmla="*/ 0 w 857071"/>
                  <a:gd name="connsiteY4" fmla="*/ 0 h 4560912"/>
                  <a:gd name="connsiteX0" fmla="*/ 0 w 857071"/>
                  <a:gd name="connsiteY0" fmla="*/ 0 h 4602266"/>
                  <a:gd name="connsiteX1" fmla="*/ 8430 w 857071"/>
                  <a:gd name="connsiteY1" fmla="*/ 4602266 h 4602266"/>
                  <a:gd name="connsiteX2" fmla="*/ 851582 w 857071"/>
                  <a:gd name="connsiteY2" fmla="*/ 3844437 h 4602266"/>
                  <a:gd name="connsiteX3" fmla="*/ 857071 w 857071"/>
                  <a:gd name="connsiteY3" fmla="*/ 774971 h 4602266"/>
                  <a:gd name="connsiteX4" fmla="*/ 0 w 857071"/>
                  <a:gd name="connsiteY4" fmla="*/ 0 h 4602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071" h="4602266">
                    <a:moveTo>
                      <a:pt x="0" y="0"/>
                    </a:moveTo>
                    <a:cubicBezTo>
                      <a:pt x="1630" y="1520304"/>
                      <a:pt x="6800" y="3081962"/>
                      <a:pt x="8430" y="4602266"/>
                    </a:cubicBezTo>
                    <a:lnTo>
                      <a:pt x="851582" y="3844437"/>
                    </a:lnTo>
                    <a:cubicBezTo>
                      <a:pt x="853588" y="2772894"/>
                      <a:pt x="855065" y="1846514"/>
                      <a:pt x="857071" y="7749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>
                  <a:alpha val="6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63"/>
              </a:p>
            </p:txBody>
          </p:sp>
          <p:sp>
            <p:nvSpPr>
              <p:cNvPr id="18" name="Freeform 15">
                <a:extLst>
                  <a:ext uri="{FF2B5EF4-FFF2-40B4-BE49-F238E27FC236}">
                    <a16:creationId xmlns:a16="http://schemas.microsoft.com/office/drawing/2014/main" id="{91F2D242-9BB8-4A46-962D-68B6943CC2D2}"/>
                  </a:ext>
                </a:extLst>
              </p:cNvPr>
              <p:cNvSpPr/>
              <p:nvPr/>
            </p:nvSpPr>
            <p:spPr>
              <a:xfrm flipH="1">
                <a:off x="5318075" y="2539803"/>
                <a:ext cx="879225" cy="2338032"/>
              </a:xfrm>
              <a:custGeom>
                <a:avLst/>
                <a:gdLst>
                  <a:gd name="connsiteX0" fmla="*/ 0 w 846161"/>
                  <a:gd name="connsiteY0" fmla="*/ 0 h 4503762"/>
                  <a:gd name="connsiteX1" fmla="*/ 0 w 846161"/>
                  <a:gd name="connsiteY1" fmla="*/ 4503762 h 4503762"/>
                  <a:gd name="connsiteX2" fmla="*/ 846161 w 846161"/>
                  <a:gd name="connsiteY2" fmla="*/ 3957851 h 4503762"/>
                  <a:gd name="connsiteX3" fmla="*/ 846161 w 846161"/>
                  <a:gd name="connsiteY3" fmla="*/ 559559 h 4503762"/>
                  <a:gd name="connsiteX4" fmla="*/ 0 w 846161"/>
                  <a:gd name="connsiteY4" fmla="*/ 0 h 4503762"/>
                  <a:gd name="connsiteX0" fmla="*/ 0 w 846161"/>
                  <a:gd name="connsiteY0" fmla="*/ 0 h 4323611"/>
                  <a:gd name="connsiteX1" fmla="*/ 0 w 846161"/>
                  <a:gd name="connsiteY1" fmla="*/ 4323611 h 4323611"/>
                  <a:gd name="connsiteX2" fmla="*/ 846161 w 846161"/>
                  <a:gd name="connsiteY2" fmla="*/ 3957851 h 4323611"/>
                  <a:gd name="connsiteX3" fmla="*/ 846161 w 846161"/>
                  <a:gd name="connsiteY3" fmla="*/ 559559 h 4323611"/>
                  <a:gd name="connsiteX4" fmla="*/ 0 w 846161"/>
                  <a:gd name="connsiteY4" fmla="*/ 0 h 4323611"/>
                  <a:gd name="connsiteX0" fmla="*/ 0 w 875851"/>
                  <a:gd name="connsiteY0" fmla="*/ 0 h 4323611"/>
                  <a:gd name="connsiteX1" fmla="*/ 0 w 875851"/>
                  <a:gd name="connsiteY1" fmla="*/ 4323611 h 4323611"/>
                  <a:gd name="connsiteX2" fmla="*/ 846161 w 875851"/>
                  <a:gd name="connsiteY2" fmla="*/ 3957851 h 4323611"/>
                  <a:gd name="connsiteX3" fmla="*/ 875851 w 875851"/>
                  <a:gd name="connsiteY3" fmla="*/ 399426 h 4323611"/>
                  <a:gd name="connsiteX4" fmla="*/ 0 w 875851"/>
                  <a:gd name="connsiteY4" fmla="*/ 0 h 4323611"/>
                  <a:gd name="connsiteX0" fmla="*/ 3115 w 878966"/>
                  <a:gd name="connsiteY0" fmla="*/ 0 h 4294954"/>
                  <a:gd name="connsiteX1" fmla="*/ 0 w 878966"/>
                  <a:gd name="connsiteY1" fmla="*/ 4294954 h 4294954"/>
                  <a:gd name="connsiteX2" fmla="*/ 849276 w 878966"/>
                  <a:gd name="connsiteY2" fmla="*/ 3957851 h 4294954"/>
                  <a:gd name="connsiteX3" fmla="*/ 878966 w 878966"/>
                  <a:gd name="connsiteY3" fmla="*/ 399426 h 4294954"/>
                  <a:gd name="connsiteX4" fmla="*/ 3115 w 878966"/>
                  <a:gd name="connsiteY4" fmla="*/ 0 h 4294954"/>
                  <a:gd name="connsiteX0" fmla="*/ 3115 w 878966"/>
                  <a:gd name="connsiteY0" fmla="*/ 0 h 4294954"/>
                  <a:gd name="connsiteX1" fmla="*/ 0 w 878966"/>
                  <a:gd name="connsiteY1" fmla="*/ 4294954 h 4294954"/>
                  <a:gd name="connsiteX2" fmla="*/ 858622 w 878966"/>
                  <a:gd name="connsiteY2" fmla="*/ 3252904 h 4294954"/>
                  <a:gd name="connsiteX3" fmla="*/ 878966 w 878966"/>
                  <a:gd name="connsiteY3" fmla="*/ 399426 h 4294954"/>
                  <a:gd name="connsiteX4" fmla="*/ 3115 w 878966"/>
                  <a:gd name="connsiteY4" fmla="*/ 0 h 4294954"/>
                  <a:gd name="connsiteX0" fmla="*/ 299 w 879266"/>
                  <a:gd name="connsiteY0" fmla="*/ 0 h 4220447"/>
                  <a:gd name="connsiteX1" fmla="*/ 300 w 879266"/>
                  <a:gd name="connsiteY1" fmla="*/ 4220447 h 4220447"/>
                  <a:gd name="connsiteX2" fmla="*/ 858922 w 879266"/>
                  <a:gd name="connsiteY2" fmla="*/ 3178397 h 4220447"/>
                  <a:gd name="connsiteX3" fmla="*/ 879266 w 879266"/>
                  <a:gd name="connsiteY3" fmla="*/ 324919 h 4220447"/>
                  <a:gd name="connsiteX4" fmla="*/ 299 w 879266"/>
                  <a:gd name="connsiteY4" fmla="*/ 0 h 4220447"/>
                  <a:gd name="connsiteX0" fmla="*/ 299 w 873036"/>
                  <a:gd name="connsiteY0" fmla="*/ 0 h 4220447"/>
                  <a:gd name="connsiteX1" fmla="*/ 300 w 873036"/>
                  <a:gd name="connsiteY1" fmla="*/ 4220447 h 4220447"/>
                  <a:gd name="connsiteX2" fmla="*/ 858922 w 873036"/>
                  <a:gd name="connsiteY2" fmla="*/ 3178397 h 4220447"/>
                  <a:gd name="connsiteX3" fmla="*/ 873036 w 873036"/>
                  <a:gd name="connsiteY3" fmla="*/ 1081449 h 4220447"/>
                  <a:gd name="connsiteX4" fmla="*/ 299 w 873036"/>
                  <a:gd name="connsiteY4" fmla="*/ 0 h 4220447"/>
                  <a:gd name="connsiteX0" fmla="*/ 299 w 873036"/>
                  <a:gd name="connsiteY0" fmla="*/ 0 h 4220447"/>
                  <a:gd name="connsiteX1" fmla="*/ 300 w 873036"/>
                  <a:gd name="connsiteY1" fmla="*/ 4220447 h 4220447"/>
                  <a:gd name="connsiteX2" fmla="*/ 862585 w 873036"/>
                  <a:gd name="connsiteY2" fmla="*/ 3144700 h 4220447"/>
                  <a:gd name="connsiteX3" fmla="*/ 873036 w 873036"/>
                  <a:gd name="connsiteY3" fmla="*/ 1081449 h 4220447"/>
                  <a:gd name="connsiteX4" fmla="*/ 299 w 873036"/>
                  <a:gd name="connsiteY4" fmla="*/ 0 h 4220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3036" h="4220447">
                    <a:moveTo>
                      <a:pt x="299" y="0"/>
                    </a:moveTo>
                    <a:cubicBezTo>
                      <a:pt x="-739" y="1431651"/>
                      <a:pt x="1338" y="2788796"/>
                      <a:pt x="300" y="4220447"/>
                    </a:cubicBezTo>
                    <a:lnTo>
                      <a:pt x="862585" y="3144700"/>
                    </a:lnTo>
                    <a:cubicBezTo>
                      <a:pt x="867290" y="2445717"/>
                      <a:pt x="868331" y="1780432"/>
                      <a:pt x="873036" y="1081449"/>
                    </a:cubicBezTo>
                    <a:lnTo>
                      <a:pt x="299" y="0"/>
                    </a:lnTo>
                    <a:close/>
                  </a:path>
                </a:pathLst>
              </a:custGeom>
              <a:solidFill>
                <a:srgbClr val="404040">
                  <a:alpha val="6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63" dirty="0"/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7CBB3FC8-2D6B-4A2A-9CE6-548A3E6772EB}"/>
                  </a:ext>
                </a:extLst>
              </p:cNvPr>
              <p:cNvSpPr/>
              <p:nvPr/>
            </p:nvSpPr>
            <p:spPr>
              <a:xfrm flipH="1">
                <a:off x="4419600" y="2749235"/>
                <a:ext cx="810910" cy="1919169"/>
              </a:xfrm>
              <a:custGeom>
                <a:avLst/>
                <a:gdLst>
                  <a:gd name="connsiteX0" fmla="*/ 1010024 w 1010024"/>
                  <a:gd name="connsiteY0" fmla="*/ 1141505 h 2288988"/>
                  <a:gd name="connsiteX1" fmla="*/ 65741 w 1010024"/>
                  <a:gd name="connsiteY1" fmla="*/ 0 h 2288988"/>
                  <a:gd name="connsiteX2" fmla="*/ 65741 w 1010024"/>
                  <a:gd name="connsiteY2" fmla="*/ 585694 h 2288988"/>
                  <a:gd name="connsiteX3" fmla="*/ 0 w 1010024"/>
                  <a:gd name="connsiteY3" fmla="*/ 531905 h 2288988"/>
                  <a:gd name="connsiteX4" fmla="*/ 5977 w 1010024"/>
                  <a:gd name="connsiteY4" fmla="*/ 1786964 h 2288988"/>
                  <a:gd name="connsiteX5" fmla="*/ 65741 w 1010024"/>
                  <a:gd name="connsiteY5" fmla="*/ 1703294 h 2288988"/>
                  <a:gd name="connsiteX6" fmla="*/ 65741 w 1010024"/>
                  <a:gd name="connsiteY6" fmla="*/ 2288988 h 2288988"/>
                  <a:gd name="connsiteX7" fmla="*/ 1010024 w 1010024"/>
                  <a:gd name="connsiteY7" fmla="*/ 1141505 h 2288988"/>
                  <a:gd name="connsiteX0" fmla="*/ 1010024 w 1010024"/>
                  <a:gd name="connsiteY0" fmla="*/ 1141505 h 2288988"/>
                  <a:gd name="connsiteX1" fmla="*/ 65741 w 1010024"/>
                  <a:gd name="connsiteY1" fmla="*/ 0 h 2288988"/>
                  <a:gd name="connsiteX2" fmla="*/ 65741 w 1010024"/>
                  <a:gd name="connsiteY2" fmla="*/ 585694 h 2288988"/>
                  <a:gd name="connsiteX3" fmla="*/ 0 w 1010024"/>
                  <a:gd name="connsiteY3" fmla="*/ 531905 h 2288988"/>
                  <a:gd name="connsiteX4" fmla="*/ 5977 w 1010024"/>
                  <a:gd name="connsiteY4" fmla="*/ 1754799 h 2288988"/>
                  <a:gd name="connsiteX5" fmla="*/ 65741 w 1010024"/>
                  <a:gd name="connsiteY5" fmla="*/ 1703294 h 2288988"/>
                  <a:gd name="connsiteX6" fmla="*/ 65741 w 1010024"/>
                  <a:gd name="connsiteY6" fmla="*/ 2288988 h 2288988"/>
                  <a:gd name="connsiteX7" fmla="*/ 1010024 w 1010024"/>
                  <a:gd name="connsiteY7" fmla="*/ 1141505 h 2288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0024" h="2288988">
                    <a:moveTo>
                      <a:pt x="1010024" y="1141505"/>
                    </a:moveTo>
                    <a:lnTo>
                      <a:pt x="65741" y="0"/>
                    </a:lnTo>
                    <a:lnTo>
                      <a:pt x="65741" y="585694"/>
                    </a:lnTo>
                    <a:lnTo>
                      <a:pt x="0" y="531905"/>
                    </a:lnTo>
                    <a:cubicBezTo>
                      <a:pt x="1992" y="950258"/>
                      <a:pt x="3985" y="1336446"/>
                      <a:pt x="5977" y="1754799"/>
                    </a:cubicBezTo>
                    <a:lnTo>
                      <a:pt x="65741" y="1703294"/>
                    </a:lnTo>
                    <a:lnTo>
                      <a:pt x="65741" y="2288988"/>
                    </a:lnTo>
                    <a:lnTo>
                      <a:pt x="1010024" y="1141505"/>
                    </a:lnTo>
                    <a:close/>
                  </a:path>
                </a:pathLst>
              </a:custGeom>
              <a:solidFill>
                <a:srgbClr val="404040">
                  <a:alpha val="6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63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47958E9E-4F54-45E9-B8FD-6D3DD3111F40}"/>
                  </a:ext>
                </a:extLst>
              </p:cNvPr>
              <p:cNvSpPr/>
              <p:nvPr/>
            </p:nvSpPr>
            <p:spPr>
              <a:xfrm flipH="1">
                <a:off x="7265863" y="1162554"/>
                <a:ext cx="888334" cy="5092530"/>
              </a:xfrm>
              <a:custGeom>
                <a:avLst/>
                <a:gdLst>
                  <a:gd name="connsiteX0" fmla="*/ 0 w 846161"/>
                  <a:gd name="connsiteY0" fmla="*/ 0 h 4503762"/>
                  <a:gd name="connsiteX1" fmla="*/ 0 w 846161"/>
                  <a:gd name="connsiteY1" fmla="*/ 4503762 h 4503762"/>
                  <a:gd name="connsiteX2" fmla="*/ 846161 w 846161"/>
                  <a:gd name="connsiteY2" fmla="*/ 3957851 h 4503762"/>
                  <a:gd name="connsiteX3" fmla="*/ 846161 w 846161"/>
                  <a:gd name="connsiteY3" fmla="*/ 559559 h 4503762"/>
                  <a:gd name="connsiteX4" fmla="*/ 0 w 846161"/>
                  <a:gd name="connsiteY4" fmla="*/ 0 h 4503762"/>
                  <a:gd name="connsiteX0" fmla="*/ 0 w 852180"/>
                  <a:gd name="connsiteY0" fmla="*/ 0 h 4503762"/>
                  <a:gd name="connsiteX1" fmla="*/ 0 w 852180"/>
                  <a:gd name="connsiteY1" fmla="*/ 4503762 h 4503762"/>
                  <a:gd name="connsiteX2" fmla="*/ 846161 w 852180"/>
                  <a:gd name="connsiteY2" fmla="*/ 3957851 h 4503762"/>
                  <a:gd name="connsiteX3" fmla="*/ 852180 w 852180"/>
                  <a:gd name="connsiteY3" fmla="*/ 743221 h 4503762"/>
                  <a:gd name="connsiteX4" fmla="*/ 0 w 852180"/>
                  <a:gd name="connsiteY4" fmla="*/ 0 h 4503762"/>
                  <a:gd name="connsiteX0" fmla="*/ 0 w 852180"/>
                  <a:gd name="connsiteY0" fmla="*/ 0 h 4503762"/>
                  <a:gd name="connsiteX1" fmla="*/ 0 w 852180"/>
                  <a:gd name="connsiteY1" fmla="*/ 4503762 h 4503762"/>
                  <a:gd name="connsiteX2" fmla="*/ 843152 w 852180"/>
                  <a:gd name="connsiteY2" fmla="*/ 3778097 h 4503762"/>
                  <a:gd name="connsiteX3" fmla="*/ 852180 w 852180"/>
                  <a:gd name="connsiteY3" fmla="*/ 743221 h 4503762"/>
                  <a:gd name="connsiteX4" fmla="*/ 0 w 852180"/>
                  <a:gd name="connsiteY4" fmla="*/ 0 h 4503762"/>
                  <a:gd name="connsiteX0" fmla="*/ 0 w 852180"/>
                  <a:gd name="connsiteY0" fmla="*/ 0 h 4503762"/>
                  <a:gd name="connsiteX1" fmla="*/ 0 w 852180"/>
                  <a:gd name="connsiteY1" fmla="*/ 4503762 h 4503762"/>
                  <a:gd name="connsiteX2" fmla="*/ 843152 w 852180"/>
                  <a:gd name="connsiteY2" fmla="*/ 3778097 h 4503762"/>
                  <a:gd name="connsiteX3" fmla="*/ 852180 w 852180"/>
                  <a:gd name="connsiteY3" fmla="*/ 545742 h 4503762"/>
                  <a:gd name="connsiteX4" fmla="*/ 0 w 852180"/>
                  <a:gd name="connsiteY4" fmla="*/ 0 h 4503762"/>
                  <a:gd name="connsiteX0" fmla="*/ 0 w 852180"/>
                  <a:gd name="connsiteY0" fmla="*/ 0 h 4287476"/>
                  <a:gd name="connsiteX1" fmla="*/ 0 w 852180"/>
                  <a:gd name="connsiteY1" fmla="*/ 4287476 h 4287476"/>
                  <a:gd name="connsiteX2" fmla="*/ 843152 w 852180"/>
                  <a:gd name="connsiteY2" fmla="*/ 3778097 h 4287476"/>
                  <a:gd name="connsiteX3" fmla="*/ 852180 w 852180"/>
                  <a:gd name="connsiteY3" fmla="*/ 545742 h 4287476"/>
                  <a:gd name="connsiteX4" fmla="*/ 0 w 852180"/>
                  <a:gd name="connsiteY4" fmla="*/ 0 h 4287476"/>
                  <a:gd name="connsiteX0" fmla="*/ 0 w 852180"/>
                  <a:gd name="connsiteY0" fmla="*/ 0 h 4274350"/>
                  <a:gd name="connsiteX1" fmla="*/ 0 w 852180"/>
                  <a:gd name="connsiteY1" fmla="*/ 4274350 h 4274350"/>
                  <a:gd name="connsiteX2" fmla="*/ 843152 w 852180"/>
                  <a:gd name="connsiteY2" fmla="*/ 3764971 h 4274350"/>
                  <a:gd name="connsiteX3" fmla="*/ 852180 w 852180"/>
                  <a:gd name="connsiteY3" fmla="*/ 532616 h 4274350"/>
                  <a:gd name="connsiteX4" fmla="*/ 0 w 852180"/>
                  <a:gd name="connsiteY4" fmla="*/ 0 h 4274350"/>
                  <a:gd name="connsiteX0" fmla="*/ 0 w 852180"/>
                  <a:gd name="connsiteY0" fmla="*/ 0 h 4274350"/>
                  <a:gd name="connsiteX1" fmla="*/ 0 w 852180"/>
                  <a:gd name="connsiteY1" fmla="*/ 4274350 h 4274350"/>
                  <a:gd name="connsiteX2" fmla="*/ 843152 w 852180"/>
                  <a:gd name="connsiteY2" fmla="*/ 3799798 h 4274350"/>
                  <a:gd name="connsiteX3" fmla="*/ 852180 w 852180"/>
                  <a:gd name="connsiteY3" fmla="*/ 532616 h 4274350"/>
                  <a:gd name="connsiteX4" fmla="*/ 0 w 852180"/>
                  <a:gd name="connsiteY4" fmla="*/ 0 h 4274350"/>
                  <a:gd name="connsiteX0" fmla="*/ 0 w 852180"/>
                  <a:gd name="connsiteY0" fmla="*/ 0 h 4318676"/>
                  <a:gd name="connsiteX1" fmla="*/ 7078 w 852180"/>
                  <a:gd name="connsiteY1" fmla="*/ 4318676 h 4318676"/>
                  <a:gd name="connsiteX2" fmla="*/ 843152 w 852180"/>
                  <a:gd name="connsiteY2" fmla="*/ 3799798 h 4318676"/>
                  <a:gd name="connsiteX3" fmla="*/ 852180 w 852180"/>
                  <a:gd name="connsiteY3" fmla="*/ 532616 h 4318676"/>
                  <a:gd name="connsiteX4" fmla="*/ 0 w 852180"/>
                  <a:gd name="connsiteY4" fmla="*/ 0 h 4318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180" h="4318676">
                    <a:moveTo>
                      <a:pt x="0" y="0"/>
                    </a:moveTo>
                    <a:cubicBezTo>
                      <a:pt x="2359" y="1439559"/>
                      <a:pt x="4719" y="2879117"/>
                      <a:pt x="7078" y="4318676"/>
                    </a:cubicBezTo>
                    <a:lnTo>
                      <a:pt x="843152" y="3799798"/>
                    </a:lnTo>
                    <a:cubicBezTo>
                      <a:pt x="845158" y="2728255"/>
                      <a:pt x="850174" y="1604159"/>
                      <a:pt x="852180" y="5326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>
                  <a:alpha val="6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63"/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A953537D-FB65-489A-995D-163A7B2DED56}"/>
                  </a:ext>
                </a:extLst>
              </p:cNvPr>
              <p:cNvSpPr/>
              <p:nvPr/>
            </p:nvSpPr>
            <p:spPr>
              <a:xfrm flipH="1">
                <a:off x="8241761" y="484940"/>
                <a:ext cx="892024" cy="6447758"/>
              </a:xfrm>
              <a:custGeom>
                <a:avLst/>
                <a:gdLst>
                  <a:gd name="connsiteX0" fmla="*/ 0 w 846161"/>
                  <a:gd name="connsiteY0" fmla="*/ 0 h 4503762"/>
                  <a:gd name="connsiteX1" fmla="*/ 0 w 846161"/>
                  <a:gd name="connsiteY1" fmla="*/ 4503762 h 4503762"/>
                  <a:gd name="connsiteX2" fmla="*/ 846161 w 846161"/>
                  <a:gd name="connsiteY2" fmla="*/ 3957851 h 4503762"/>
                  <a:gd name="connsiteX3" fmla="*/ 846161 w 846161"/>
                  <a:gd name="connsiteY3" fmla="*/ 559559 h 4503762"/>
                  <a:gd name="connsiteX4" fmla="*/ 0 w 846161"/>
                  <a:gd name="connsiteY4" fmla="*/ 0 h 4503762"/>
                  <a:gd name="connsiteX0" fmla="*/ 0 w 852180"/>
                  <a:gd name="connsiteY0" fmla="*/ 0 h 4503762"/>
                  <a:gd name="connsiteX1" fmla="*/ 0 w 852180"/>
                  <a:gd name="connsiteY1" fmla="*/ 4503762 h 4503762"/>
                  <a:gd name="connsiteX2" fmla="*/ 846161 w 852180"/>
                  <a:gd name="connsiteY2" fmla="*/ 3957851 h 4503762"/>
                  <a:gd name="connsiteX3" fmla="*/ 852180 w 852180"/>
                  <a:gd name="connsiteY3" fmla="*/ 743221 h 4503762"/>
                  <a:gd name="connsiteX4" fmla="*/ 0 w 852180"/>
                  <a:gd name="connsiteY4" fmla="*/ 0 h 4503762"/>
                  <a:gd name="connsiteX0" fmla="*/ 0 w 852180"/>
                  <a:gd name="connsiteY0" fmla="*/ 0 h 4503762"/>
                  <a:gd name="connsiteX1" fmla="*/ 0 w 852180"/>
                  <a:gd name="connsiteY1" fmla="*/ 4503762 h 4503762"/>
                  <a:gd name="connsiteX2" fmla="*/ 843152 w 852180"/>
                  <a:gd name="connsiteY2" fmla="*/ 3778097 h 4503762"/>
                  <a:gd name="connsiteX3" fmla="*/ 852180 w 852180"/>
                  <a:gd name="connsiteY3" fmla="*/ 743221 h 4503762"/>
                  <a:gd name="connsiteX4" fmla="*/ 0 w 852180"/>
                  <a:gd name="connsiteY4" fmla="*/ 0 h 4503762"/>
                  <a:gd name="connsiteX0" fmla="*/ 0 w 852180"/>
                  <a:gd name="connsiteY0" fmla="*/ 0 h 4503762"/>
                  <a:gd name="connsiteX1" fmla="*/ 0 w 852180"/>
                  <a:gd name="connsiteY1" fmla="*/ 4503762 h 4503762"/>
                  <a:gd name="connsiteX2" fmla="*/ 843152 w 852180"/>
                  <a:gd name="connsiteY2" fmla="*/ 3778097 h 4503762"/>
                  <a:gd name="connsiteX3" fmla="*/ 852180 w 852180"/>
                  <a:gd name="connsiteY3" fmla="*/ 545742 h 4503762"/>
                  <a:gd name="connsiteX4" fmla="*/ 0 w 852180"/>
                  <a:gd name="connsiteY4" fmla="*/ 0 h 4503762"/>
                  <a:gd name="connsiteX0" fmla="*/ 0 w 852180"/>
                  <a:gd name="connsiteY0" fmla="*/ 0 h 4287476"/>
                  <a:gd name="connsiteX1" fmla="*/ 0 w 852180"/>
                  <a:gd name="connsiteY1" fmla="*/ 4287476 h 4287476"/>
                  <a:gd name="connsiteX2" fmla="*/ 843152 w 852180"/>
                  <a:gd name="connsiteY2" fmla="*/ 3778097 h 4287476"/>
                  <a:gd name="connsiteX3" fmla="*/ 852180 w 852180"/>
                  <a:gd name="connsiteY3" fmla="*/ 545742 h 4287476"/>
                  <a:gd name="connsiteX4" fmla="*/ 0 w 852180"/>
                  <a:gd name="connsiteY4" fmla="*/ 0 h 4287476"/>
                  <a:gd name="connsiteX0" fmla="*/ 0 w 852180"/>
                  <a:gd name="connsiteY0" fmla="*/ 0 h 4274350"/>
                  <a:gd name="connsiteX1" fmla="*/ 0 w 852180"/>
                  <a:gd name="connsiteY1" fmla="*/ 4274350 h 4274350"/>
                  <a:gd name="connsiteX2" fmla="*/ 843152 w 852180"/>
                  <a:gd name="connsiteY2" fmla="*/ 3764971 h 4274350"/>
                  <a:gd name="connsiteX3" fmla="*/ 852180 w 852180"/>
                  <a:gd name="connsiteY3" fmla="*/ 532616 h 4274350"/>
                  <a:gd name="connsiteX4" fmla="*/ 0 w 852180"/>
                  <a:gd name="connsiteY4" fmla="*/ 0 h 4274350"/>
                  <a:gd name="connsiteX0" fmla="*/ 0 w 852180"/>
                  <a:gd name="connsiteY0" fmla="*/ 0 h 4949089"/>
                  <a:gd name="connsiteX1" fmla="*/ 0 w 852180"/>
                  <a:gd name="connsiteY1" fmla="*/ 4274350 h 4949089"/>
                  <a:gd name="connsiteX2" fmla="*/ 839613 w 852180"/>
                  <a:gd name="connsiteY2" fmla="*/ 4949089 h 4949089"/>
                  <a:gd name="connsiteX3" fmla="*/ 852180 w 852180"/>
                  <a:gd name="connsiteY3" fmla="*/ 532616 h 4949089"/>
                  <a:gd name="connsiteX4" fmla="*/ 0 w 852180"/>
                  <a:gd name="connsiteY4" fmla="*/ 0 h 4949089"/>
                  <a:gd name="connsiteX0" fmla="*/ 3539 w 855719"/>
                  <a:gd name="connsiteY0" fmla="*/ 0 h 5467966"/>
                  <a:gd name="connsiteX1" fmla="*/ 0 w 855719"/>
                  <a:gd name="connsiteY1" fmla="*/ 5467966 h 5467966"/>
                  <a:gd name="connsiteX2" fmla="*/ 843152 w 855719"/>
                  <a:gd name="connsiteY2" fmla="*/ 4949089 h 5467966"/>
                  <a:gd name="connsiteX3" fmla="*/ 855719 w 855719"/>
                  <a:gd name="connsiteY3" fmla="*/ 532616 h 5467966"/>
                  <a:gd name="connsiteX4" fmla="*/ 3539 w 855719"/>
                  <a:gd name="connsiteY4" fmla="*/ 0 h 5467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719" h="5467966">
                    <a:moveTo>
                      <a:pt x="3539" y="0"/>
                    </a:moveTo>
                    <a:cubicBezTo>
                      <a:pt x="2359" y="1822655"/>
                      <a:pt x="1180" y="3645311"/>
                      <a:pt x="0" y="5467966"/>
                    </a:cubicBezTo>
                    <a:lnTo>
                      <a:pt x="843152" y="4949089"/>
                    </a:lnTo>
                    <a:cubicBezTo>
                      <a:pt x="845158" y="3877546"/>
                      <a:pt x="853713" y="1604159"/>
                      <a:pt x="855719" y="532616"/>
                    </a:cubicBezTo>
                    <a:lnTo>
                      <a:pt x="3539" y="0"/>
                    </a:lnTo>
                    <a:close/>
                  </a:path>
                </a:pathLst>
              </a:custGeom>
              <a:solidFill>
                <a:srgbClr val="404040">
                  <a:alpha val="60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63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740497-D6BC-482C-BF41-DC7CEAAB4ADC}"/>
                  </a:ext>
                </a:extLst>
              </p:cNvPr>
              <p:cNvSpPr txBox="1"/>
              <p:nvPr/>
            </p:nvSpPr>
            <p:spPr>
              <a:xfrm rot="5400000">
                <a:off x="5858378" y="3431820"/>
                <a:ext cx="371077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ZA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globalisation, business rivalry, ownership &amp; protest industry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CE809D-9349-40D9-8339-7A5ADA8D8F59}"/>
                  </a:ext>
                </a:extLst>
              </p:cNvPr>
              <p:cNvSpPr txBox="1"/>
              <p:nvPr/>
            </p:nvSpPr>
            <p:spPr>
              <a:xfrm rot="5400000">
                <a:off x="4113834" y="3431820"/>
                <a:ext cx="167306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ZA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Accessibility of </a:t>
                </a:r>
                <a:r>
                  <a:rPr lang="en-ZA" dirty="0" err="1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misinfo</a:t>
                </a:r>
                <a:endParaRPr lang="en-ZA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92AB2B-A0C1-4895-8BA3-DD9CB5410B35}"/>
                  </a:ext>
                </a:extLst>
              </p:cNvPr>
              <p:cNvSpPr txBox="1"/>
              <p:nvPr/>
            </p:nvSpPr>
            <p:spPr>
              <a:xfrm rot="5400000">
                <a:off x="5470147" y="3431820"/>
                <a:ext cx="252314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ZA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risk perceptions &amp; uncertainty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8B2E525-9AA8-44F8-B296-6E4157A7AD97}"/>
                  </a:ext>
                </a:extLst>
              </p:cNvPr>
              <p:cNvSpPr txBox="1"/>
              <p:nvPr/>
            </p:nvSpPr>
            <p:spPr>
              <a:xfrm rot="5400000">
                <a:off x="6078761" y="3431820"/>
                <a:ext cx="524283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ZA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Contrasting world views, value systems &amp; disconnected consumers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F4910D-4622-44D2-AF36-48EA81F54773}"/>
                  </a:ext>
                </a:extLst>
              </p:cNvPr>
              <p:cNvSpPr txBox="1"/>
              <p:nvPr/>
            </p:nvSpPr>
            <p:spPr>
              <a:xfrm rot="5400000">
                <a:off x="4654121" y="3330259"/>
                <a:ext cx="233941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ZA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Evolving consumer trends , e.g. </a:t>
                </a:r>
                <a:r>
                  <a:rPr lang="en-ZA" sz="1600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“natural</a:t>
                </a:r>
                <a:r>
                  <a:rPr lang="en-ZA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”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43D4422-938B-4EDB-AAF1-FD1861AF26C4}"/>
                </a:ext>
              </a:extLst>
            </p:cNvPr>
            <p:cNvSpPr txBox="1"/>
            <p:nvPr/>
          </p:nvSpPr>
          <p:spPr>
            <a:xfrm rot="2100326">
              <a:off x="6026014" y="5110558"/>
              <a:ext cx="9316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FF00"/>
                  </a:solidFill>
                </a:rPr>
                <a:t>who</a:t>
              </a:r>
              <a:endParaRPr lang="en-GB" sz="32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28AA0E-3AE3-46D7-BF5A-5D49947DE984}"/>
              </a:ext>
            </a:extLst>
          </p:cNvPr>
          <p:cNvGrpSpPr/>
          <p:nvPr/>
        </p:nvGrpSpPr>
        <p:grpSpPr>
          <a:xfrm>
            <a:off x="21322" y="6567281"/>
            <a:ext cx="9122678" cy="230832"/>
            <a:chOff x="21322" y="6567281"/>
            <a:chExt cx="9122678" cy="2308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7A04AF-56A4-4304-AF6E-4CBECC605A2B}"/>
                </a:ext>
              </a:extLst>
            </p:cNvPr>
            <p:cNvSpPr txBox="1"/>
            <p:nvPr/>
          </p:nvSpPr>
          <p:spPr>
            <a:xfrm>
              <a:off x="8829535" y="6567281"/>
              <a:ext cx="3144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fld id="{7939B552-5D86-4B5A-92F5-EA7B4057CAE1}" type="slidenum">
                <a:rPr lang="en-ZA" sz="900">
                  <a:solidFill>
                    <a:schemeClr val="bg1"/>
                  </a:solidFill>
                </a:rPr>
                <a:t>3</a:t>
              </a:fld>
              <a:endParaRPr lang="en-ZA" sz="900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92B20A-8AEA-435F-AEA0-A096FDDA64B0}"/>
                </a:ext>
              </a:extLst>
            </p:cNvPr>
            <p:cNvSpPr txBox="1"/>
            <p:nvPr/>
          </p:nvSpPr>
          <p:spPr>
            <a:xfrm>
              <a:off x="21322" y="6590364"/>
              <a:ext cx="832279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© Biosafety SA</a:t>
              </a:r>
              <a:endParaRPr lang="en-GB" sz="7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1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6700" cy="681038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did your country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87425"/>
            <a:ext cx="9144000" cy="19304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600" dirty="0">
                <a:cs typeface="Calibri" panose="020F0502020204030204"/>
              </a:rPr>
              <a:t>Context – commercialized GM crops in 1997</a:t>
            </a:r>
            <a:endParaRPr lang="en-ZA" sz="2600" dirty="0"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ZA" sz="2600" dirty="0">
                <a:cs typeface="Calibri" panose="020F0502020204030204"/>
              </a:rPr>
              <a:t>South African Agency for Science and Technology Advancement’s (</a:t>
            </a:r>
            <a:r>
              <a:rPr lang="en-ZA" sz="2600" dirty="0" err="1">
                <a:cs typeface="Calibri" panose="020F0502020204030204"/>
              </a:rPr>
              <a:t>SAASTA’s</a:t>
            </a:r>
            <a:r>
              <a:rPr lang="en-ZA" sz="2600" dirty="0">
                <a:cs typeface="Calibri" panose="020F0502020204030204"/>
              </a:rPr>
              <a:t>) Public Understanding of Biotechnology (PUB) program 2003 </a:t>
            </a:r>
            <a:r>
              <a:rPr lang="en-GB" sz="2600" dirty="0">
                <a:cs typeface="Calibri" panose="020F0502020204030204"/>
              </a:rPr>
              <a:t> </a:t>
            </a:r>
            <a:r>
              <a:rPr lang="en-GB" sz="2000" dirty="0">
                <a:cs typeface="Calibri" panose="020F0502020204030204"/>
              </a:rPr>
              <a:t>(2001 National Biotech Strategy)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BBB1A5-1188-4CE9-8090-74AD2454147F}"/>
              </a:ext>
            </a:extLst>
          </p:cNvPr>
          <p:cNvGrpSpPr/>
          <p:nvPr/>
        </p:nvGrpSpPr>
        <p:grpSpPr>
          <a:xfrm>
            <a:off x="5618746" y="2856236"/>
            <a:ext cx="3525253" cy="3711045"/>
            <a:chOff x="5618747" y="3146954"/>
            <a:chExt cx="3525253" cy="37110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D464A5-20FE-4613-858C-B850F2385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8747" y="3408702"/>
              <a:ext cx="3525253" cy="344929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7FA8C0-163E-4FE8-9A59-27735FDB727B}"/>
                </a:ext>
              </a:extLst>
            </p:cNvPr>
            <p:cNvSpPr/>
            <p:nvPr/>
          </p:nvSpPr>
          <p:spPr>
            <a:xfrm>
              <a:off x="5618747" y="3146954"/>
              <a:ext cx="3525253" cy="306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6D6E19"/>
                  </a:solidFill>
                </a:rPr>
                <a:t>Regional Engagement Strategy</a:t>
              </a:r>
              <a:endParaRPr lang="en-ZA" sz="1600" dirty="0">
                <a:solidFill>
                  <a:srgbClr val="6D6E19"/>
                </a:solidFill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7746AB-1603-479F-A16B-5BF704A32A17}"/>
              </a:ext>
            </a:extLst>
          </p:cNvPr>
          <p:cNvSpPr txBox="1">
            <a:spLocks/>
          </p:cNvSpPr>
          <p:nvPr/>
        </p:nvSpPr>
        <p:spPr>
          <a:xfrm>
            <a:off x="1" y="2804575"/>
            <a:ext cx="5791200" cy="3928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600" dirty="0">
                <a:cs typeface="Calibri" panose="020F0502020204030204"/>
              </a:rPr>
              <a:t>National Biotech Surveys 2004 &amp; 2015 – </a:t>
            </a:r>
            <a:r>
              <a:rPr lang="en-GB" sz="2000" dirty="0">
                <a:cs typeface="Calibri" panose="020F0502020204030204"/>
              </a:rPr>
              <a:t>accurate data required as basis for decision making &amp; monitor progress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600" dirty="0">
                <a:cs typeface="Calibri" panose="020F0502020204030204"/>
              </a:rPr>
              <a:t>Biosafety SA – National Biosafety Communication Strategy 2015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600" dirty="0">
                <a:cs typeface="Calibri" panose="020F0502020204030204"/>
              </a:rPr>
              <a:t>Regional Engagement Strategy 2018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600" dirty="0">
                <a:cs typeface="Calibri" panose="020F0502020204030204"/>
              </a:rPr>
              <a:t>Annual National Sustainable Biotech Innovation Symposium since 2018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600" dirty="0" err="1">
                <a:cs typeface="Calibri" panose="020F0502020204030204"/>
              </a:rPr>
              <a:t>PBI</a:t>
            </a:r>
            <a:r>
              <a:rPr lang="en-GB" sz="2600" dirty="0">
                <a:cs typeface="Calibri" panose="020F0502020204030204"/>
              </a:rPr>
              <a:t> consumer perceptions survey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CD358-59ED-4411-8713-70F28300F826}"/>
              </a:ext>
            </a:extLst>
          </p:cNvPr>
          <p:cNvSpPr txBox="1"/>
          <p:nvPr/>
        </p:nvSpPr>
        <p:spPr>
          <a:xfrm>
            <a:off x="8829535" y="6567281"/>
            <a:ext cx="314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39B552-5D86-4B5A-92F5-EA7B4057CAE1}" type="slidenum">
              <a:rPr lang="en-ZA" sz="90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fld>
            <a:endParaRPr lang="en-Z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4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worked and what did not work in your country?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39733"/>
            <a:ext cx="9144000" cy="52583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cs typeface="Calibri"/>
              </a:rPr>
              <a:t>Works</a:t>
            </a:r>
          </a:p>
          <a:p>
            <a:pPr marL="457200">
              <a:buFontTx/>
              <a:buChar char="-"/>
            </a:pPr>
            <a:r>
              <a:rPr lang="en-GB" sz="2400" dirty="0">
                <a:cs typeface="Calibri"/>
              </a:rPr>
              <a:t>Clear ownership, develop capacity &amp; use networks</a:t>
            </a:r>
          </a:p>
          <a:p>
            <a:pPr marL="457200">
              <a:buFontTx/>
              <a:buChar char="-"/>
            </a:pPr>
            <a:r>
              <a:rPr lang="en-GB" sz="2400" dirty="0">
                <a:cs typeface="Calibri"/>
              </a:rPr>
              <a:t>Focussed &amp; aligned interventions, e.g. schools &amp; post-graduate programs</a:t>
            </a:r>
          </a:p>
          <a:p>
            <a:pPr marL="457200">
              <a:buFontTx/>
              <a:buChar char="-"/>
            </a:pPr>
            <a:r>
              <a:rPr lang="en-GB" sz="2400" dirty="0">
                <a:cs typeface="Calibri"/>
              </a:rPr>
              <a:t>Strategic collaborations</a:t>
            </a:r>
          </a:p>
          <a:p>
            <a:pPr marL="457200">
              <a:buFontTx/>
              <a:buChar char="-"/>
            </a:pPr>
            <a:endParaRPr lang="en-GB" sz="2400" dirty="0">
              <a:cs typeface="Calibri"/>
            </a:endParaRPr>
          </a:p>
          <a:p>
            <a:r>
              <a:rPr lang="en-GB" dirty="0">
                <a:cs typeface="Calibri"/>
              </a:rPr>
              <a:t>Doesn’t work</a:t>
            </a:r>
          </a:p>
          <a:p>
            <a:pPr marL="457200">
              <a:buFontTx/>
              <a:buChar char="-"/>
            </a:pPr>
            <a:r>
              <a:rPr lang="en-GB" sz="2400" dirty="0">
                <a:cs typeface="Calibri"/>
              </a:rPr>
              <a:t>Ad hoc activities</a:t>
            </a:r>
          </a:p>
          <a:p>
            <a:pPr marL="457200">
              <a:buFontTx/>
              <a:buChar char="-"/>
            </a:pPr>
            <a:r>
              <a:rPr lang="en-GB" sz="2400" dirty="0">
                <a:cs typeface="Calibri"/>
              </a:rPr>
              <a:t>A “cold” approach  - expecting interest (our video clip competition)</a:t>
            </a:r>
          </a:p>
          <a:p>
            <a:pPr marL="457200">
              <a:buFontTx/>
              <a:buChar char="-"/>
            </a:pPr>
            <a:endParaRPr lang="en-GB" sz="2400" dirty="0">
              <a:cs typeface="Calibri"/>
            </a:endParaRPr>
          </a:p>
          <a:p>
            <a:r>
              <a:rPr lang="en-GB" dirty="0">
                <a:cs typeface="Calibri"/>
              </a:rPr>
              <a:t>Questionable (requires a focussed approach)</a:t>
            </a:r>
          </a:p>
          <a:p>
            <a:pPr marL="457200">
              <a:buFontTx/>
              <a:buChar char="-"/>
            </a:pPr>
            <a:r>
              <a:rPr lang="en-GB" sz="2400" dirty="0">
                <a:cs typeface="Calibri"/>
              </a:rPr>
              <a:t>Social media campaigns</a:t>
            </a:r>
          </a:p>
          <a:p>
            <a:pPr marL="457200">
              <a:buFontTx/>
              <a:buChar char="-"/>
            </a:pPr>
            <a:r>
              <a:rPr lang="en-GB" sz="2400" dirty="0">
                <a:cs typeface="Calibri"/>
              </a:rPr>
              <a:t>General audience exhibitions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A0398-88F4-4E6E-9D8C-7FB59BE7562E}"/>
              </a:ext>
            </a:extLst>
          </p:cNvPr>
          <p:cNvSpPr txBox="1"/>
          <p:nvPr/>
        </p:nvSpPr>
        <p:spPr>
          <a:xfrm>
            <a:off x="8829535" y="6567281"/>
            <a:ext cx="314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39B552-5D86-4B5A-92F5-EA7B4057CAE1}" type="slidenum">
              <a:rPr lang="en-ZA" sz="90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fld>
            <a:endParaRPr lang="en-Z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33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6700" cy="6810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What do consumers </a:t>
            </a:r>
            <a:r>
              <a:rPr lang="en-GB" b="1" u="sng" dirty="0"/>
              <a:t>need</a:t>
            </a:r>
            <a:r>
              <a:rPr lang="en-GB" b="1" dirty="0"/>
              <a:t> to know?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9144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Consumer ≠ consumer ≠ consumer</a:t>
            </a:r>
          </a:p>
          <a:p>
            <a:r>
              <a:rPr lang="en-GB" dirty="0"/>
              <a:t>Need confidence in product (food) and governance systems </a:t>
            </a:r>
          </a:p>
          <a:p>
            <a:r>
              <a:rPr lang="en-GB" dirty="0"/>
              <a:t>Majority arguably only needs to know that the information is available and won’t really engaging with it – assurance of transparency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1DD5C-BEA3-4A88-A20F-2CE0D51D5FCB}"/>
              </a:ext>
            </a:extLst>
          </p:cNvPr>
          <p:cNvSpPr txBox="1"/>
          <p:nvPr/>
        </p:nvSpPr>
        <p:spPr>
          <a:xfrm>
            <a:off x="8829535" y="6567281"/>
            <a:ext cx="314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39B552-5D86-4B5A-92F5-EA7B4057CAE1}" type="slidenum">
              <a:rPr lang="en-ZA" sz="90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fld>
            <a:endParaRPr lang="en-Z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E76FFD-CD58-4C12-BA42-E834F9A32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54" y="3298291"/>
            <a:ext cx="5992091" cy="33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6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103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What do consumers </a:t>
            </a:r>
            <a:r>
              <a:rPr lang="en-GB" b="1" u="sng" dirty="0"/>
              <a:t>want</a:t>
            </a:r>
            <a:r>
              <a:rPr lang="en-GB" b="1" dirty="0"/>
              <a:t> to know?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91440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Depends on the consumer…</a:t>
            </a:r>
          </a:p>
          <a:p>
            <a:r>
              <a:rPr lang="en-GB" dirty="0"/>
              <a:t>Who is responsible</a:t>
            </a:r>
          </a:p>
          <a:p>
            <a:r>
              <a:rPr lang="en-GB" dirty="0"/>
              <a:t>Are their concerns being addressed</a:t>
            </a:r>
          </a:p>
          <a:p>
            <a:r>
              <a:rPr lang="en-GB" dirty="0"/>
              <a:t>Understanding why, e.g. comparative info, alternatives/lack thereof.</a:t>
            </a:r>
          </a:p>
          <a:p>
            <a:endParaRPr lang="en-GB" dirty="0"/>
          </a:p>
          <a:p>
            <a:r>
              <a:rPr lang="en-GB" dirty="0" err="1"/>
              <a:t>p.t.o.</a:t>
            </a:r>
            <a:endParaRPr lang="en-GB" dirty="0"/>
          </a:p>
          <a:p>
            <a:endParaRPr lang="en-GB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6CE057-DF2A-4E07-A534-AED3BCB7686F}"/>
              </a:ext>
            </a:extLst>
          </p:cNvPr>
          <p:cNvSpPr txBox="1"/>
          <p:nvPr/>
        </p:nvSpPr>
        <p:spPr>
          <a:xfrm>
            <a:off x="8829535" y="6567281"/>
            <a:ext cx="314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39B552-5D86-4B5A-92F5-EA7B4057CAE1}" type="slidenum">
              <a:rPr lang="en-ZA" sz="90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fld>
            <a:endParaRPr lang="en-Z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5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713582" y="125181"/>
            <a:ext cx="57168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sz="3600" b="1" dirty="0">
                <a:solidFill>
                  <a:srgbClr val="6D6E19"/>
                </a:solidFill>
                <a:latin typeface="HP Simplified" panose="020B0604020204020204" pitchFamily="34" charset="0"/>
              </a:rPr>
              <a:t>LESSONS LEARNT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8945" y="877845"/>
            <a:ext cx="8946107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lvl="2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 enough to regulate, must also be </a:t>
            </a:r>
            <a:r>
              <a:rPr lang="en-ZA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seen</a:t>
            </a:r>
            <a:r>
              <a:rPr lang="en-ZA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be regulating</a:t>
            </a:r>
          </a:p>
          <a:p>
            <a:pPr marL="257175" lvl="3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 public confidence in the biosafety system</a:t>
            </a:r>
            <a:endParaRPr lang="en-ZA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lvl="4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 &amp; integrate relevant competencies / institutional support</a:t>
            </a:r>
          </a:p>
          <a:p>
            <a:pPr marL="257175" lvl="2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</a:t>
            </a:r>
            <a:r>
              <a:rPr lang="en-ZA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always be</a:t>
            </a:r>
            <a:r>
              <a:rPr lang="en-ZA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disagreements regarding decisions</a:t>
            </a:r>
          </a:p>
          <a:p>
            <a:pPr marL="257175" lvl="2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Transparency and consultation is vital, but can only be done up to a point</a:t>
            </a:r>
          </a:p>
          <a:p>
            <a:pPr marL="257175" lvl="2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Continue to evolve and grow confidence</a:t>
            </a:r>
          </a:p>
          <a:p>
            <a:pPr marL="257175" lvl="2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Realise the value of biotech/GMOs/gene editing for local innovation</a:t>
            </a:r>
          </a:p>
          <a:p>
            <a:pPr marL="257175" lvl="2" indent="-2571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ZA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&amp; engagement has become an essential part of governance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2A4C1-C919-4A0D-9BD9-4DABE0B1DBDE}"/>
              </a:ext>
            </a:extLst>
          </p:cNvPr>
          <p:cNvSpPr txBox="1"/>
          <p:nvPr/>
        </p:nvSpPr>
        <p:spPr>
          <a:xfrm>
            <a:off x="8829535" y="6567281"/>
            <a:ext cx="314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39B552-5D86-4B5A-92F5-EA7B4057CAE1}" type="slidenum">
              <a:rPr lang="en-ZA" sz="90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fld>
            <a:endParaRPr lang="en-Z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6700" cy="6127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b="1" dirty="0"/>
              <a:t>Example 1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23F42-4B82-49E7-9665-9F4C04175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612775"/>
            <a:ext cx="8566484" cy="6201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93DDC-6375-4496-A992-4B898FE87F18}"/>
              </a:ext>
            </a:extLst>
          </p:cNvPr>
          <p:cNvSpPr txBox="1"/>
          <p:nvPr/>
        </p:nvSpPr>
        <p:spPr>
          <a:xfrm>
            <a:off x="8829535" y="6567281"/>
            <a:ext cx="314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939B552-5D86-4B5A-92F5-EA7B4057CAE1}" type="slidenum">
              <a:rPr lang="en-ZA" sz="90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fld>
            <a:endParaRPr lang="en-ZA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8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574DCA5E8CEA4E912B7198CE871E35" ma:contentTypeVersion="13" ma:contentTypeDescription="Creare un nuovo documento." ma:contentTypeScope="" ma:versionID="bdd6b253c11188ba75c4f0d95f2eb4a5">
  <xsd:schema xmlns:xsd="http://www.w3.org/2001/XMLSchema" xmlns:xs="http://www.w3.org/2001/XMLSchema" xmlns:p="http://schemas.microsoft.com/office/2006/metadata/properties" xmlns:ns3="8c2680b1-8717-4e17-af8a-c3c5948a3503" xmlns:ns4="3c9ac98d-36e3-464e-9a3d-571690e2b8cf" targetNamespace="http://schemas.microsoft.com/office/2006/metadata/properties" ma:root="true" ma:fieldsID="6e53da4794dc6bb3fd336e831eceeb35" ns3:_="" ns4:_="">
    <xsd:import namespace="8c2680b1-8717-4e17-af8a-c3c5948a3503"/>
    <xsd:import namespace="3c9ac98d-36e3-464e-9a3d-571690e2b8c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2680b1-8717-4e17-af8a-c3c5948a35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ac98d-36e3-464e-9a3d-571690e2b8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FB991E-1369-45B2-99A5-B391C48632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967913-DFE7-4B48-A365-207CCECFDE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2680b1-8717-4e17-af8a-c3c5948a3503"/>
    <ds:schemaRef ds:uri="3c9ac98d-36e3-464e-9a3d-571690e2b8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BFA101-67D8-4029-8692-2359369AD02E}">
  <ds:schemaRefs>
    <ds:schemaRef ds:uri="http://purl.org/dc/elements/1.1/"/>
    <ds:schemaRef ds:uri="3c9ac98d-36e3-464e-9a3d-571690e2b8cf"/>
    <ds:schemaRef ds:uri="http://schemas.microsoft.com/office/2006/metadata/properties"/>
    <ds:schemaRef ds:uri="http://schemas.microsoft.com/office/infopath/2007/PartnerControls"/>
    <ds:schemaRef ds:uri="8c2680b1-8717-4e17-af8a-c3c5948a3503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3772</TotalTime>
  <Words>832</Words>
  <Application>Microsoft Office PowerPoint</Application>
  <PresentationFormat>On-screen Show (4:3)</PresentationFormat>
  <Paragraphs>119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Arial Narrow</vt:lpstr>
      <vt:lpstr>Arial Rounded MT Bold</vt:lpstr>
      <vt:lpstr>Calibri</vt:lpstr>
      <vt:lpstr>Calibri Light</vt:lpstr>
      <vt:lpstr>Courier New</vt:lpstr>
      <vt:lpstr>HP Simplified</vt:lpstr>
      <vt:lpstr>Symbol</vt:lpstr>
      <vt:lpstr>Wingdings</vt:lpstr>
      <vt:lpstr>Office Theme</vt:lpstr>
      <vt:lpstr>BIOSAFETY COMMUNICATION &amp; ENGAGEMENT IN SOUTH AFRICA</vt:lpstr>
      <vt:lpstr>Challenges</vt:lpstr>
      <vt:lpstr>PowerPoint Presentation</vt:lpstr>
      <vt:lpstr>What did your country do?</vt:lpstr>
      <vt:lpstr>What worked and what did not work in your country?</vt:lpstr>
      <vt:lpstr>What do consumers need to know?</vt:lpstr>
      <vt:lpstr>What do consumers want to know?</vt:lpstr>
      <vt:lpstr>PowerPoint Presentation</vt:lpstr>
      <vt:lpstr>Example 1</vt:lpstr>
      <vt:lpstr>Example 2</vt:lpstr>
      <vt:lpstr>PowerPoint Presentation</vt:lpstr>
      <vt:lpstr>Example 4</vt:lpstr>
      <vt:lpstr>Essential elements for the toolkit</vt:lpstr>
      <vt:lpstr>PowerPoint Presentation</vt:lpstr>
      <vt:lpstr>PowerPoint Presentation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good practices and key messages on food biotechnologies</dc:title>
  <dc:creator>Shiraishi, Kosuke (AGFF)</dc:creator>
  <cp:lastModifiedBy>Hennie Groenewald</cp:lastModifiedBy>
  <cp:revision>182</cp:revision>
  <dcterms:created xsi:type="dcterms:W3CDTF">2020-05-18T19:16:23Z</dcterms:created>
  <dcterms:modified xsi:type="dcterms:W3CDTF">2020-06-05T15:25:34Z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0x01010069574DCA5E8CEA4E912B7198CE871E35</vt:lpwstr>
  </property>
</Properties>
</file>